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1_71A3085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sldIdLst>
    <p:sldId id="260" r:id="rId5"/>
    <p:sldId id="257" r:id="rId6"/>
    <p:sldId id="258" r:id="rId7"/>
    <p:sldId id="259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636DF2-D9C1-298C-BC64-5901ABF4C440}" name="李明康 老師" initials="李老" userId="S::mhlee@plkfcmps.edu.hk::8b9199d4-c806-4233-bebb-21cd2f6585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4DE5"/>
    <a:srgbClr val="99C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4F6E35-394E-4115-9C67-480C74B81B98}" v="2" dt="2022-02-23T10:41:26.814"/>
    <p1510:client id="{63DDC5B6-118C-4E17-82F1-73BF0DD3143C}" v="121" dt="2022-02-28T08:36:15.140"/>
    <p1510:client id="{81D77A92-9BAE-462B-B595-97788BF8E780}" v="3" dt="2022-03-03T02:09:36.659"/>
    <p1510:client id="{C2103E35-E57B-48D7-A0CA-5C1268BA385F}" v="19" dt="2022-03-04T03:20:03.159"/>
    <p1510:client id="{CA26C19F-3A6C-48C7-8202-C2D89BEE52B6}" v="454" dt="2022-02-23T09:40:02.641"/>
    <p1510:client id="{CF3D5ACA-E669-4607-963F-C9F50CE40F0B}" v="1" dt="2022-03-03T16:02:59.101"/>
    <p1510:client id="{EF6FF112-6550-4294-BB9B-CF048A3CBB79}" v="11" dt="2022-02-28T07:56:34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omments/modernComment_101_71A3085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B14240-A281-458E-9E15-B44E5185CD68}" authorId="{D2636DF2-D9C1-298C-BC64-5901ABF4C440}" created="2022-02-02T06:06:09.31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06509911" sldId="257"/>
      <ac:spMk id="3" creationId="{5865FD42-EAF5-452A-91BE-DA6BE6DB802E}"/>
      <ac:txMk cp="108">
        <ac:context len="109" hash="2140596438"/>
      </ac:txMk>
    </ac:txMkLst>
    <p188:pos x="6752492" y="1477107"/>
    <p188:txBody>
      <a:bodyPr/>
      <a:lstStyle/>
      <a:p>
        <a:r>
          <a:rPr lang="en-US"/>
          <a:t>用顏色或粗體標示重點信息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6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6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4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2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7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1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0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2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2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1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3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01_71A3085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ofmart.com/product/question-mark-sign-png-images-transparent-background-free-download-2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proofmart.com/product/question-mark-sign-png-images-transparent-background-free-download-2/" TargetMode="External"/><Relationship Id="rId7" Type="http://schemas.openxmlformats.org/officeDocument/2006/relationships/hyperlink" Target="http://www.flickr.com/photos/skyflying/1114641759/" TargetMode="External"/><Relationship Id="rId12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s://www.freepngimg.com/png/87055-blue-weather-cloud-wind-electric-free-transparent-image-hd" TargetMode="External"/><Relationship Id="rId5" Type="http://schemas.openxmlformats.org/officeDocument/2006/relationships/hyperlink" Target="https://commons.wikimedia.org/wiki/File:Question_mark2.svg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://zh-yue.wikipedia.org/wiki/%E9%AC%A7%E9%90%9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hdreamer.blogspot.com/2011/05/photoshop-part-1.html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flickr.com/photos/matthigh/3819113939" TargetMode="External"/><Relationship Id="rId7" Type="http://schemas.openxmlformats.org/officeDocument/2006/relationships/hyperlink" Target="https://pngimg.com/download/66782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pngimg.com/download/60674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www.flickr.com/photos/mariakosowska/1369876706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m310.blogspot.com/2014/11/another-thank-you-i-just-want-to-thank.html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BEC25-A21C-464A-9662-F85E98967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1" y="590062"/>
            <a:ext cx="5409655" cy="2838938"/>
          </a:xfrm>
        </p:spPr>
        <p:txBody>
          <a:bodyPr>
            <a:normAutofit/>
          </a:bodyPr>
          <a:lstStyle/>
          <a:p>
            <a:pPr algn="l"/>
            <a:r>
              <a:rPr lang="ja-JP" altLang="en-US" sz="56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修辭:</a:t>
            </a:r>
            <a:r>
              <a:rPr lang="ja-JP" sz="5600">
                <a:solidFill>
                  <a:srgbClr val="FFFFFF"/>
                </a:solidFill>
                <a:latin typeface="Calibri Light"/>
                <a:ea typeface="游ゴシック Light"/>
                <a:cs typeface="Calibri Light"/>
              </a:rPr>
              <a:t>擬人</a:t>
            </a:r>
            <a:r>
              <a:rPr lang="ja-JP" altLang="en-US" sz="5600">
                <a:solidFill>
                  <a:srgbClr val="FFFFFF"/>
                </a:solidFill>
                <a:latin typeface="Calibri Light"/>
                <a:ea typeface="游ゴシック Light"/>
                <a:cs typeface="Calibri Light"/>
              </a:rPr>
              <a:t>   </a:t>
            </a:r>
            <a:r>
              <a:rPr lang="ja-JP" altLang="en-US" sz="5600">
                <a:solidFill>
                  <a:srgbClr val="FFFFFF"/>
                </a:solidFill>
                <a:latin typeface="Calibri"/>
                <a:ea typeface="游ゴシック Light"/>
                <a:cs typeface="Calibri"/>
              </a:rPr>
              <a:t> </a:t>
            </a:r>
            <a:endParaRPr lang="en-US" sz="5600">
              <a:solidFill>
                <a:srgbClr val="FFFFFF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副標題 4">
            <a:extLst>
              <a:ext uri="{FF2B5EF4-FFF2-40B4-BE49-F238E27FC236}">
                <a16:creationId xmlns:a16="http://schemas.microsoft.com/office/drawing/2014/main" id="{184C44BD-DD50-F846-84B6-68202A646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0" y="557759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dirty="0" err="1">
                <a:ea typeface="新細明體"/>
                <a:cs typeface="Calibri"/>
              </a:rPr>
              <a:t>鍾希瞳</a:t>
            </a:r>
            <a:r>
              <a:rPr lang="en-US" altLang="zh-TW" dirty="0">
                <a:ea typeface="新細明體"/>
                <a:cs typeface="Calibri"/>
              </a:rPr>
              <a:t>(</a:t>
            </a:r>
            <a:r>
              <a:rPr lang="en-US" altLang="zh-TW">
                <a:ea typeface="新細明體"/>
                <a:cs typeface="Calibri"/>
              </a:rPr>
              <a:t>9)4E</a:t>
            </a:r>
            <a:endParaRPr lang="en-US" altLang="zh-TW" dirty="0">
              <a:ea typeface="新細明體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62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5A09-CDE3-48EE-AF15-6E6182ED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游ゴシック Light"/>
                <a:cs typeface="Calibri Light"/>
              </a:rPr>
              <a:t>                           什麼是擬人?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5FD42-EAF5-452A-91BE-DA6BE6DB8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47" y="2116979"/>
            <a:ext cx="10795747" cy="13094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>
                <a:ea typeface="+mn-lt"/>
                <a:cs typeface="+mn-lt"/>
              </a:rPr>
              <a:t>擬人是一種修辭手法</a:t>
            </a:r>
            <a:r>
              <a:rPr lang="en-US" altLang="ja-JP" dirty="0">
                <a:ea typeface="+mn-lt"/>
                <a:cs typeface="+mn-lt"/>
              </a:rPr>
              <a:t>,</a:t>
            </a:r>
            <a:r>
              <a:rPr lang="ja-JP" altLang="en-US">
                <a:ea typeface="+mn-lt"/>
                <a:cs typeface="+mn-lt"/>
              </a:rPr>
              <a:t>即是把事物</a:t>
            </a:r>
            <a:r>
              <a:rPr lang="ja-JP" altLang="en-US" b="1">
                <a:solidFill>
                  <a:srgbClr val="7030A0"/>
                </a:solidFill>
                <a:ea typeface="+mn-lt"/>
                <a:cs typeface="+mn-lt"/>
              </a:rPr>
              <a:t>人格化</a:t>
            </a:r>
            <a:r>
              <a:rPr lang="en-US" altLang="ja-JP" dirty="0">
                <a:ea typeface="+mn-lt"/>
                <a:cs typeface="+mn-lt"/>
              </a:rPr>
              <a:t>,</a:t>
            </a:r>
            <a:r>
              <a:rPr lang="ja-JP" b="1">
                <a:solidFill>
                  <a:srgbClr val="00B050"/>
                </a:solidFill>
                <a:ea typeface="+mn-lt"/>
                <a:cs typeface="+mn-lt"/>
              </a:rPr>
              <a:t>人格化</a:t>
            </a:r>
            <a:r>
              <a:rPr lang="ja-JP">
                <a:ea typeface="+mn-lt"/>
                <a:cs typeface="+mn-lt"/>
              </a:rPr>
              <a:t>就是</a:t>
            </a:r>
            <a:r>
              <a:rPr lang="ja-JP" altLang="en-US">
                <a:ea typeface="+mn-lt"/>
                <a:cs typeface="+mn-lt"/>
              </a:rPr>
              <a:t>將本來不含人動作和感情的事物變成和人一樣有</a:t>
            </a:r>
            <a:r>
              <a:rPr lang="ja-JP" altLang="en-US" b="1">
                <a:solidFill>
                  <a:srgbClr val="00B0F0"/>
                </a:solidFill>
                <a:ea typeface="+mn-lt"/>
                <a:cs typeface="+mn-lt"/>
              </a:rPr>
              <a:t>動作</a:t>
            </a:r>
            <a:r>
              <a:rPr lang="ja-JP" altLang="en-US">
                <a:ea typeface="+mn-lt"/>
                <a:cs typeface="+mn-lt"/>
              </a:rPr>
              <a:t>和</a:t>
            </a:r>
            <a:r>
              <a:rPr lang="ja-JP" altLang="en-US" b="1">
                <a:solidFill>
                  <a:srgbClr val="FF0000"/>
                </a:solidFill>
                <a:ea typeface="+mn-lt"/>
                <a:cs typeface="+mn-lt"/>
              </a:rPr>
              <a:t>感情</a:t>
            </a:r>
            <a:r>
              <a:rPr lang="ja-JP" altLang="en-US">
                <a:ea typeface="+mn-lt"/>
                <a:cs typeface="+mn-lt"/>
              </a:rPr>
              <a:t>的樣子。擬人的寫法可以使文章更加</a:t>
            </a:r>
            <a:r>
              <a:rPr lang="ja-JP" altLang="en-US" b="1">
                <a:solidFill>
                  <a:srgbClr val="002060"/>
                </a:solidFill>
                <a:ea typeface="+mn-lt"/>
                <a:cs typeface="+mn-lt"/>
              </a:rPr>
              <a:t>生動</a:t>
            </a:r>
            <a:r>
              <a:rPr lang="ja-JP" altLang="en-US">
                <a:ea typeface="+mn-lt"/>
                <a:cs typeface="+mn-lt"/>
              </a:rPr>
              <a:t>、</a:t>
            </a:r>
            <a:r>
              <a:rPr lang="ja-JP" altLang="en-US" b="1">
                <a:solidFill>
                  <a:schemeClr val="bg2"/>
                </a:solidFill>
                <a:ea typeface="+mn-lt"/>
                <a:cs typeface="+mn-lt"/>
              </a:rPr>
              <a:t>形象</a:t>
            </a:r>
            <a:r>
              <a:rPr lang="ja-JP" altLang="en-US">
                <a:ea typeface="+mn-lt"/>
                <a:cs typeface="+mn-lt"/>
              </a:rPr>
              <a:t>、</a:t>
            </a:r>
            <a:r>
              <a:rPr lang="ja-JP" altLang="en-US" b="1">
                <a:solidFill>
                  <a:schemeClr val="accent1"/>
                </a:solidFill>
                <a:ea typeface="+mn-lt"/>
                <a:cs typeface="+mn-lt"/>
              </a:rPr>
              <a:t>具體</a:t>
            </a:r>
            <a:r>
              <a:rPr lang="ja-JP" altLang="en-US">
                <a:ea typeface="+mn-lt"/>
                <a:cs typeface="+mn-lt"/>
              </a:rPr>
              <a:t>，既能生動形象地寫出某事物的某個特點，又有了擬人之後特有的具象效果。</a:t>
            </a:r>
            <a:endParaRPr lang="ja-JP">
              <a:ea typeface="游ゴシック"/>
              <a:cs typeface="Calibri"/>
            </a:endParaRPr>
          </a:p>
        </p:txBody>
      </p:sp>
      <p:pic>
        <p:nvPicPr>
          <p:cNvPr id="4" name="Picture 4" descr="[無料写真] 伏せているペキニーズ - パブリックドメインQ：著作権フリー画像素材集">
            <a:extLst>
              <a:ext uri="{FF2B5EF4-FFF2-40B4-BE49-F238E27FC236}">
                <a16:creationId xmlns:a16="http://schemas.microsoft.com/office/drawing/2014/main" id="{C9A1462D-E0B8-4DA7-B239-CBB0FEA64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805" y="4643112"/>
            <a:ext cx="2653552" cy="179741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4AC404A-D04D-454E-A233-034A9185A7C5}"/>
              </a:ext>
            </a:extLst>
          </p:cNvPr>
          <p:cNvSpPr/>
          <p:nvPr/>
        </p:nvSpPr>
        <p:spPr>
          <a:xfrm>
            <a:off x="4193943" y="3673642"/>
            <a:ext cx="3192159" cy="731107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DB030-CE5D-4FE7-AFEC-16BDE99A2A01}"/>
              </a:ext>
            </a:extLst>
          </p:cNvPr>
          <p:cNvSpPr txBox="1"/>
          <p:nvPr/>
        </p:nvSpPr>
        <p:spPr>
          <a:xfrm>
            <a:off x="4320989" y="3816723"/>
            <a:ext cx="28440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>
                <a:ea typeface="游ゴシック"/>
                <a:cs typeface="Calibri"/>
              </a:rPr>
              <a:t>主人又</a:t>
            </a:r>
            <a:r>
              <a:rPr lang="ja-JP" sz="2400">
                <a:ea typeface="+mn-lt"/>
                <a:cs typeface="+mn-lt"/>
              </a:rPr>
              <a:t>罵</a:t>
            </a:r>
            <a:r>
              <a:rPr lang="ja-JP" altLang="en-US" sz="2400">
                <a:ea typeface="+mn-lt"/>
                <a:cs typeface="+mn-lt"/>
              </a:rPr>
              <a:t>我</a:t>
            </a:r>
            <a:r>
              <a:rPr lang="ja-JP" sz="2400">
                <a:ea typeface="+mn-lt"/>
                <a:cs typeface="+mn-lt"/>
              </a:rPr>
              <a:t>了</a:t>
            </a:r>
            <a:r>
              <a:rPr lang="en-US" altLang="ja-JP" sz="2400" dirty="0">
                <a:ea typeface="+mn-lt"/>
                <a:cs typeface="+mn-lt"/>
              </a:rPr>
              <a:t>,</a:t>
            </a:r>
            <a:r>
              <a:rPr lang="ja-JP" altLang="en-US" sz="2400">
                <a:ea typeface="+mn-lt"/>
                <a:cs typeface="+mn-lt"/>
              </a:rPr>
              <a:t>嗚哇!</a:t>
            </a:r>
            <a:endParaRPr lang="ja-JP" altLang="en-US" sz="2400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DF51352-3C92-431A-B25C-B244AB876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71548" y="242046"/>
            <a:ext cx="1454524" cy="1454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DF43BE-54F3-448D-BE61-58EDCA3E1DED}"/>
              </a:ext>
            </a:extLst>
          </p:cNvPr>
          <p:cNvSpPr txBox="1"/>
          <p:nvPr/>
        </p:nvSpPr>
        <p:spPr>
          <a:xfrm>
            <a:off x="8388724" y="1707776"/>
            <a:ext cx="1297642" cy="160618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endParaRPr lang="ja-JP" altLang="en-US" dirty="0">
              <a:ea typeface="游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50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3726-D5A0-4AFB-8E0A-467ADD968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游ゴシック Light"/>
                <a:cs typeface="Calibri Light"/>
              </a:rPr>
              <a:t>                              擬人的例子</a:t>
            </a:r>
            <a:endParaRPr lang="en-US" altLang="ja-JP">
              <a:ea typeface="游ゴシック Light"/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3D7B98-1118-4363-8378-A51F68716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98064" y="454024"/>
            <a:ext cx="1345672" cy="134567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FCD938-7DAF-493F-B948-7EFC05584847}"/>
              </a:ext>
            </a:extLst>
          </p:cNvPr>
          <p:cNvSpPr txBox="1"/>
          <p:nvPr/>
        </p:nvSpPr>
        <p:spPr>
          <a:xfrm>
            <a:off x="8301038" y="1638580"/>
            <a:ext cx="1114425" cy="70971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endParaRPr lang="ja-JP" altLang="en-US" dirty="0">
              <a:ea typeface="游ゴシック"/>
              <a:cs typeface="Calibri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EBAC213F-0F9F-4DA1-8044-439636943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46076" y="396574"/>
            <a:ext cx="961466" cy="12239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0CFED9-8042-41F4-8DA6-033F4B19F496}"/>
              </a:ext>
            </a:extLst>
          </p:cNvPr>
          <p:cNvSpPr txBox="1"/>
          <p:nvPr/>
        </p:nvSpPr>
        <p:spPr>
          <a:xfrm>
            <a:off x="2617694" y="1800411"/>
            <a:ext cx="939054" cy="70971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endParaRPr lang="en-US" altLang="ja-JP" dirty="0">
              <a:ea typeface="游ゴシック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7DD1E-8754-4FC0-9630-30070BC4B1E6}"/>
              </a:ext>
            </a:extLst>
          </p:cNvPr>
          <p:cNvSpPr txBox="1"/>
          <p:nvPr/>
        </p:nvSpPr>
        <p:spPr>
          <a:xfrm>
            <a:off x="1854574" y="4668090"/>
            <a:ext cx="2095500" cy="119155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E8A4BC-7FD3-4BA9-AD01-017B213A39CF}"/>
              </a:ext>
            </a:extLst>
          </p:cNvPr>
          <p:cNvSpPr txBox="1"/>
          <p:nvPr/>
        </p:nvSpPr>
        <p:spPr>
          <a:xfrm>
            <a:off x="4724400" y="3088342"/>
            <a:ext cx="51524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 dirty="0">
              <a:ea typeface="游ゴシック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898BA8-2FF7-4E95-AC54-F3BAF02097AE}"/>
              </a:ext>
            </a:extLst>
          </p:cNvPr>
          <p:cNvSpPr txBox="1"/>
          <p:nvPr/>
        </p:nvSpPr>
        <p:spPr>
          <a:xfrm>
            <a:off x="4844863" y="3085540"/>
            <a:ext cx="33034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ja-JP" altLang="en-US" dirty="0">
              <a:ea typeface="游ゴシック"/>
              <a:cs typeface="Calibri"/>
            </a:endParaRP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FBFA177D-8EFC-4AC4-AA4C-8939ACA02D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9946" y="2613212"/>
            <a:ext cx="2743200" cy="2057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9298B6-E1EE-4C9B-A7BD-7820FD96AE53}"/>
              </a:ext>
            </a:extLst>
          </p:cNvPr>
          <p:cNvSpPr txBox="1"/>
          <p:nvPr/>
        </p:nvSpPr>
        <p:spPr>
          <a:xfrm>
            <a:off x="1037665" y="4670612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ja-JP" altLang="en-US" dirty="0">
              <a:ea typeface="游ゴシック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C7FA22-C7FB-4E76-AE19-16818AA26CE1}"/>
              </a:ext>
            </a:extLst>
          </p:cNvPr>
          <p:cNvSpPr txBox="1"/>
          <p:nvPr/>
        </p:nvSpPr>
        <p:spPr>
          <a:xfrm>
            <a:off x="61073" y="4912368"/>
            <a:ext cx="296731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000">
                <a:ea typeface="游ゴシック"/>
                <a:cs typeface="Calibri"/>
              </a:rPr>
              <a:t>一個春天的早上,天色灰濛濛,也不知道太陽躲到哪兒去,只派了濃濃的霧氣來代班,把大地染得白茫茫的</a:t>
            </a:r>
            <a:r>
              <a:rPr lang="ja-JP" sz="2000">
                <a:ea typeface="游ゴシック"/>
                <a:cs typeface="Calibri"/>
              </a:rPr>
              <a:t>。</a:t>
            </a:r>
            <a:endParaRPr lang="ja-JP" altLang="en-US" sz="2000">
              <a:ea typeface="游ゴシック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F1675F-DE25-4B5D-BC38-F622C6C2B940}"/>
              </a:ext>
            </a:extLst>
          </p:cNvPr>
          <p:cNvSpPr txBox="1"/>
          <p:nvPr/>
        </p:nvSpPr>
        <p:spPr>
          <a:xfrm>
            <a:off x="16470967" y="171281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id="{780B4211-A7C6-4B42-A49F-9A3C4DB7F9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685335" y="2612231"/>
            <a:ext cx="1580030" cy="19963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BEB5AB2-5577-464E-8041-48E1A295866B}"/>
              </a:ext>
            </a:extLst>
          </p:cNvPr>
          <p:cNvSpPr txBox="1"/>
          <p:nvPr/>
        </p:nvSpPr>
        <p:spPr>
          <a:xfrm>
            <a:off x="7233397" y="4634473"/>
            <a:ext cx="1580030" cy="160618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endParaRPr lang="ja-JP" altLang="en-US" dirty="0">
              <a:ea typeface="游ゴシック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752FE0-9418-4AA7-BBB8-84CDD9ED5AC5}"/>
              </a:ext>
            </a:extLst>
          </p:cNvPr>
          <p:cNvSpPr txBox="1"/>
          <p:nvPr/>
        </p:nvSpPr>
        <p:spPr>
          <a:xfrm>
            <a:off x="3074334" y="530850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>
                <a:ea typeface="游ゴシック"/>
                <a:cs typeface="Calibri"/>
              </a:rPr>
              <a:t>鬧鐘每天也替媽媽在我耳邊叫醒我</a:t>
            </a:r>
            <a:r>
              <a:rPr lang="ja-JP">
                <a:ea typeface="游ゴシック"/>
                <a:cs typeface="Calibri"/>
              </a:rPr>
              <a:t>。</a:t>
            </a:r>
            <a:endParaRPr lang="ja-JP" altLang="en-US">
              <a:ea typeface="游ゴシック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406EB44-59EB-4D3B-BC4B-802591D309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093022" y="2474526"/>
            <a:ext cx="2743200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ADF432-D3C3-43C8-A27F-C2F2697DA714}"/>
              </a:ext>
            </a:extLst>
          </p:cNvPr>
          <p:cNvSpPr txBox="1"/>
          <p:nvPr/>
        </p:nvSpPr>
        <p:spPr>
          <a:xfrm>
            <a:off x="4724400" y="48006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28580B-662B-488E-928B-D20F075756B2}"/>
              </a:ext>
            </a:extLst>
          </p:cNvPr>
          <p:cNvSpPr txBox="1"/>
          <p:nvPr/>
        </p:nvSpPr>
        <p:spPr>
          <a:xfrm>
            <a:off x="6270812" y="5127812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>
                <a:ea typeface="游ゴシック"/>
                <a:cs typeface="Calibri"/>
              </a:rPr>
              <a:t>大風十分頑皮,一時</a:t>
            </a:r>
            <a:r>
              <a:rPr lang="ja-JP">
                <a:ea typeface="游ゴシック"/>
                <a:cs typeface="Calibri"/>
              </a:rPr>
              <a:t>吹翻了</a:t>
            </a:r>
            <a:r>
              <a:rPr lang="ja-JP" altLang="en-US">
                <a:ea typeface="游ゴシック"/>
                <a:cs typeface="Calibri"/>
              </a:rPr>
              <a:t>雨傘,一時把波浪捲起來,一時掀起女孩子的裙子</a:t>
            </a:r>
            <a:r>
              <a:rPr lang="ja-JP">
                <a:ea typeface="游ゴシック"/>
                <a:cs typeface="Calibri"/>
              </a:rPr>
              <a:t>。</a:t>
            </a:r>
            <a:endParaRPr lang="ja-JP" altLang="en-US">
              <a:ea typeface="游ゴシック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8204D9-A83D-4AFF-8D95-5CD9A555A118}"/>
              </a:ext>
            </a:extLst>
          </p:cNvPr>
          <p:cNvSpPr txBox="1"/>
          <p:nvPr/>
        </p:nvSpPr>
        <p:spPr>
          <a:xfrm>
            <a:off x="9105900" y="59458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>
                <a:ea typeface="+mn-lt"/>
                <a:cs typeface="+mn-lt"/>
              </a:rPr>
              <a:t>落葉隨着風翩翩起舞</a:t>
            </a:r>
            <a:r>
              <a:rPr lang="en-US" dirty="0">
                <a:ea typeface="+mn-lt"/>
                <a:cs typeface="+mn-lt"/>
              </a:rPr>
              <a:t>。</a:t>
            </a:r>
            <a:endParaRPr lang="en-US" dirty="0"/>
          </a:p>
        </p:txBody>
      </p:sp>
      <p:pic>
        <p:nvPicPr>
          <p:cNvPr id="17" name="Picture 20">
            <a:extLst>
              <a:ext uri="{FF2B5EF4-FFF2-40B4-BE49-F238E27FC236}">
                <a16:creationId xmlns:a16="http://schemas.microsoft.com/office/drawing/2014/main" id="{BA64D138-C2AD-4A56-AEE4-FE59F1193F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6606" y="2708103"/>
            <a:ext cx="2743200" cy="19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0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B2C9-BC09-4D5B-A11F-684C18BB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ea typeface="游ゴシック Light"/>
                <a:cs typeface="Calibri Light"/>
              </a:rPr>
              <a:t>                     </a:t>
            </a:r>
            <a:r>
              <a:rPr lang="ja-JP" altLang="en-US" b="1">
                <a:ea typeface="游ゴシック Light"/>
                <a:cs typeface="Calibri Light"/>
              </a:rPr>
              <a:t>比喻和擬人的分別</a:t>
            </a:r>
            <a:endParaRPr lang="ja-JP" altLang="en-US" b="1" dirty="0">
              <a:ea typeface="游ゴシック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EA0B5-13D3-4A22-9C92-6B8606E92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ja-JP" b="1" dirty="0">
                <a:latin typeface="Calibri"/>
                <a:ea typeface="游ゴシック"/>
                <a:cs typeface="Calibri Light"/>
              </a:rPr>
              <a:t>-</a:t>
            </a:r>
            <a:r>
              <a:rPr lang="ja-JP" b="1">
                <a:latin typeface="Calibri"/>
                <a:ea typeface="游ゴシック"/>
                <a:cs typeface="Calibri Light"/>
              </a:rPr>
              <a:t>比喻</a:t>
            </a:r>
            <a:r>
              <a:rPr lang="ja-JP" altLang="en-US" b="1">
                <a:latin typeface="Calibri"/>
                <a:ea typeface="游ゴシック"/>
                <a:cs typeface="Calibri Light"/>
              </a:rPr>
              <a:t>會有</a:t>
            </a:r>
            <a:r>
              <a:rPr lang="ja-JP" b="1">
                <a:latin typeface="Calibri"/>
                <a:ea typeface="游ゴシック"/>
                <a:cs typeface="Calibri Light"/>
              </a:rPr>
              <a:t>喻</a:t>
            </a:r>
            <a:r>
              <a:rPr lang="ja-JP" altLang="en-US" b="1">
                <a:ea typeface="+mn-lt"/>
                <a:cs typeface="+mn-lt"/>
              </a:rPr>
              <a:t>體</a:t>
            </a:r>
            <a:r>
              <a:rPr lang="ja-JP" altLang="en-US">
                <a:ea typeface="+mn-lt"/>
                <a:cs typeface="+mn-lt"/>
              </a:rPr>
              <a:t>,</a:t>
            </a:r>
            <a:r>
              <a:rPr lang="ja-JP" b="1">
                <a:ea typeface="+mn-lt"/>
                <a:cs typeface="+mn-lt"/>
              </a:rPr>
              <a:t>喻</a:t>
            </a:r>
            <a:r>
              <a:rPr lang="ja-JP" altLang="en-US" b="1">
                <a:ea typeface="+mn-lt"/>
                <a:cs typeface="+mn-lt"/>
              </a:rPr>
              <a:t>詞和本</a:t>
            </a:r>
            <a:r>
              <a:rPr lang="ja-JP" b="1">
                <a:ea typeface="+mn-lt"/>
                <a:cs typeface="+mn-lt"/>
              </a:rPr>
              <a:t>體</a:t>
            </a:r>
          </a:p>
          <a:p>
            <a:pPr marL="0" indent="0">
              <a:buNone/>
            </a:pPr>
            <a:r>
              <a:rPr lang="ja-JP" altLang="en-US">
                <a:ea typeface="游ゴシック"/>
                <a:cs typeface="Calibri"/>
              </a:rPr>
              <a:t>例子:</a:t>
            </a:r>
            <a:r>
              <a:rPr lang="ja-JP">
                <a:solidFill>
                  <a:srgbClr val="FF0000"/>
                </a:solidFill>
                <a:ea typeface="+mn-lt"/>
                <a:cs typeface="+mn-lt"/>
              </a:rPr>
              <a:t>彎</a:t>
            </a:r>
            <a:r>
              <a:rPr lang="ja-JP" altLang="en-US">
                <a:solidFill>
                  <a:srgbClr val="FF0000"/>
                </a:solidFill>
                <a:ea typeface="+mn-lt"/>
                <a:cs typeface="+mn-lt"/>
              </a:rPr>
              <a:t>彎的月亮</a:t>
            </a:r>
            <a:r>
              <a:rPr lang="ja-JP" altLang="en-US">
                <a:solidFill>
                  <a:srgbClr val="EB4DE5"/>
                </a:solidFill>
                <a:ea typeface="+mn-lt"/>
                <a:cs typeface="+mn-lt"/>
              </a:rPr>
              <a:t>仿佛</a:t>
            </a:r>
            <a:r>
              <a:rPr lang="ja-JP" altLang="en-US">
                <a:solidFill>
                  <a:srgbClr val="7030A0"/>
                </a:solidFill>
                <a:ea typeface="+mn-lt"/>
                <a:cs typeface="+mn-lt"/>
              </a:rPr>
              <a:t>一根香蕉</a:t>
            </a:r>
            <a:r>
              <a:rPr lang="ja-JP">
                <a:ea typeface="+mn-lt"/>
                <a:cs typeface="+mn-lt"/>
              </a:rPr>
              <a:t>。</a:t>
            </a:r>
            <a:endParaRPr lang="ja-JP" dirty="0">
              <a:ea typeface="游ゴシック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66ED60-7461-4D8C-86FD-E6C996225F08}"/>
              </a:ext>
            </a:extLst>
          </p:cNvPr>
          <p:cNvSpPr/>
          <p:nvPr/>
        </p:nvSpPr>
        <p:spPr>
          <a:xfrm>
            <a:off x="1739153" y="2321858"/>
            <a:ext cx="1770529" cy="470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B459F2-9636-478D-A830-BF17751EA89B}"/>
              </a:ext>
            </a:extLst>
          </p:cNvPr>
          <p:cNvSpPr/>
          <p:nvPr/>
        </p:nvSpPr>
        <p:spPr>
          <a:xfrm>
            <a:off x="3557307" y="2324660"/>
            <a:ext cx="661148" cy="4594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4A332-ACCA-4DE6-99C2-1F6B67412EFF}"/>
              </a:ext>
            </a:extLst>
          </p:cNvPr>
          <p:cNvSpPr/>
          <p:nvPr/>
        </p:nvSpPr>
        <p:spPr>
          <a:xfrm>
            <a:off x="4282888" y="2265829"/>
            <a:ext cx="1367117" cy="5154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ADD54CD-DDA0-4DD8-8053-A56254256899}"/>
              </a:ext>
            </a:extLst>
          </p:cNvPr>
          <p:cNvSpPr/>
          <p:nvPr/>
        </p:nvSpPr>
        <p:spPr>
          <a:xfrm>
            <a:off x="2489117" y="2903376"/>
            <a:ext cx="134471" cy="470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DC201-8D77-47CA-A087-8AF19D92FBA8}"/>
              </a:ext>
            </a:extLst>
          </p:cNvPr>
          <p:cNvSpPr txBox="1"/>
          <p:nvPr/>
        </p:nvSpPr>
        <p:spPr>
          <a:xfrm>
            <a:off x="2236695" y="3368488"/>
            <a:ext cx="34939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>
                <a:ea typeface="游ゴシック"/>
                <a:cs typeface="Calibri"/>
              </a:rPr>
              <a:t>本體          </a:t>
            </a:r>
            <a:r>
              <a:rPr lang="ja-JP" sz="2400" b="1">
                <a:ea typeface="游ゴシック"/>
                <a:cs typeface="Calibri"/>
              </a:rPr>
              <a:t>喻</a:t>
            </a:r>
            <a:r>
              <a:rPr lang="ja-JP" sz="2400">
                <a:ea typeface="游ゴシック"/>
                <a:cs typeface="Calibri"/>
              </a:rPr>
              <a:t>詞       </a:t>
            </a:r>
            <a:r>
              <a:rPr lang="ja-JP" sz="2400" b="1">
                <a:ea typeface="游ゴシック"/>
                <a:cs typeface="Calibri"/>
              </a:rPr>
              <a:t>喻</a:t>
            </a:r>
            <a:r>
              <a:rPr lang="ja-JP" sz="2400">
                <a:ea typeface="游ゴシック"/>
                <a:cs typeface="Calibri"/>
              </a:rPr>
              <a:t>體</a:t>
            </a:r>
            <a:endParaRPr lang="en-US" sz="2400" b="1">
              <a:ea typeface="游ゴシック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16F7A42-7EDF-4025-8281-EB8E2A062A35}"/>
              </a:ext>
            </a:extLst>
          </p:cNvPr>
          <p:cNvSpPr/>
          <p:nvPr/>
        </p:nvSpPr>
        <p:spPr>
          <a:xfrm>
            <a:off x="3822616" y="2903376"/>
            <a:ext cx="134471" cy="470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B7461BC-0486-4B5D-863E-2D1151B06F5B}"/>
              </a:ext>
            </a:extLst>
          </p:cNvPr>
          <p:cNvSpPr/>
          <p:nvPr/>
        </p:nvSpPr>
        <p:spPr>
          <a:xfrm>
            <a:off x="4898381" y="2914581"/>
            <a:ext cx="134471" cy="470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图片素材 : 天空, 月亮, 大气现象, 性质, 大气层, 天体事件, 天文物体, 白天, 月光, 晚, 午夜 ...">
            <a:extLst>
              <a:ext uri="{FF2B5EF4-FFF2-40B4-BE49-F238E27FC236}">
                <a16:creationId xmlns:a16="http://schemas.microsoft.com/office/drawing/2014/main" id="{90F9D4F7-3AB5-4793-BCEA-1A3B835A9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01018" y="2010336"/>
            <a:ext cx="2283759" cy="152624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174ABAE-10C4-4697-9717-0148378BDBCE}"/>
              </a:ext>
            </a:extLst>
          </p:cNvPr>
          <p:cNvSpPr/>
          <p:nvPr/>
        </p:nvSpPr>
        <p:spPr>
          <a:xfrm>
            <a:off x="8307413" y="2660008"/>
            <a:ext cx="974911" cy="481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" descr="Free illustration: Banana, Southern Fruit, Yellow - Free ...">
            <a:extLst>
              <a:ext uri="{FF2B5EF4-FFF2-40B4-BE49-F238E27FC236}">
                <a16:creationId xmlns:a16="http://schemas.microsoft.com/office/drawing/2014/main" id="{4784EE44-2011-419F-92CF-59BF7662F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165" y="2253699"/>
            <a:ext cx="2048435" cy="1286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E69C7C-8351-4AFD-9B46-C6BF9C6A73DB}"/>
              </a:ext>
            </a:extLst>
          </p:cNvPr>
          <p:cNvSpPr txBox="1"/>
          <p:nvPr/>
        </p:nvSpPr>
        <p:spPr>
          <a:xfrm>
            <a:off x="6724" y="4007224"/>
            <a:ext cx="12357847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cs typeface="Calibri"/>
              </a:rPr>
              <a:t>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US" dirty="0">
                <a:cs typeface="Calibri"/>
              </a:rPr>
              <a:t>     </a:t>
            </a:r>
            <a:r>
              <a:rPr lang="en-US" sz="2400" dirty="0">
                <a:cs typeface="Calibri"/>
              </a:rPr>
              <a:t>       </a:t>
            </a:r>
            <a:r>
              <a:rPr lang="en-US" sz="2400" b="1" dirty="0">
                <a:cs typeface="Calibri"/>
              </a:rPr>
              <a:t>    -</a:t>
            </a:r>
            <a:r>
              <a:rPr lang="ja-JP" altLang="en-US" sz="2400" b="1">
                <a:latin typeface="Calibri Light"/>
                <a:ea typeface="游ゴシック"/>
                <a:cs typeface="Calibri Light"/>
              </a:rPr>
              <a:t>擬人是把</a:t>
            </a:r>
            <a:r>
              <a:rPr lang="ja-JP" sz="2400" b="1">
                <a:latin typeface="Calibri"/>
                <a:ea typeface="游ゴシック"/>
                <a:cs typeface="Calibri"/>
              </a:rPr>
              <a:t>事物</a:t>
            </a:r>
            <a:r>
              <a:rPr lang="ja-JP" altLang="en-US" sz="2400" b="1">
                <a:latin typeface="Calibri"/>
                <a:ea typeface="游ゴシック"/>
                <a:cs typeface="Calibri"/>
              </a:rPr>
              <a:t>比喻作人,</a:t>
            </a:r>
            <a:r>
              <a:rPr lang="ja-JP" sz="2400" b="1">
                <a:latin typeface="Calibri Light"/>
                <a:ea typeface="游ゴシック"/>
                <a:cs typeface="Calibri Light"/>
              </a:rPr>
              <a:t>把</a:t>
            </a:r>
            <a:r>
              <a:rPr lang="ja-JP" sz="2400" b="1">
                <a:latin typeface="Calibri"/>
                <a:ea typeface="游ゴシック"/>
                <a:cs typeface="Calibri"/>
              </a:rPr>
              <a:t>事物</a:t>
            </a:r>
            <a:r>
              <a:rPr lang="ja-JP" altLang="en-US" sz="2400" b="1">
                <a:latin typeface="Calibri"/>
                <a:ea typeface="游ゴシック"/>
                <a:cs typeface="Calibri"/>
              </a:rPr>
              <a:t>加入人一</a:t>
            </a:r>
            <a:r>
              <a:rPr lang="ja-JP" sz="2400" b="1">
                <a:latin typeface="Calibri"/>
                <a:ea typeface="游ゴシック"/>
                <a:cs typeface="Calibri"/>
              </a:rPr>
              <a:t>樣</a:t>
            </a:r>
            <a:r>
              <a:rPr lang="ja-JP" altLang="en-US" sz="2400" b="1">
                <a:latin typeface="Calibri"/>
                <a:ea typeface="游ゴシック"/>
                <a:cs typeface="Calibri"/>
              </a:rPr>
              <a:t>有的動作,</a:t>
            </a:r>
            <a:r>
              <a:rPr lang="ja-JP" sz="2400" b="1">
                <a:latin typeface="Calibri"/>
                <a:ea typeface="游ゴシック"/>
                <a:cs typeface="Calibri"/>
              </a:rPr>
              <a:t>感情</a:t>
            </a:r>
            <a:r>
              <a:rPr lang="ja-JP" altLang="en-US" sz="2400" b="1">
                <a:latin typeface="Calibri"/>
                <a:ea typeface="游ゴシック"/>
                <a:cs typeface="Calibri"/>
              </a:rPr>
              <a:t>和說</a:t>
            </a:r>
            <a:endParaRPr lang="ja-JP" altLang="en-US" sz="2400" dirty="0">
              <a:solidFill>
                <a:srgbClr val="7030A0"/>
              </a:solidFill>
              <a:ea typeface="游ゴシック"/>
              <a:cs typeface="+mn-lt"/>
            </a:endParaRPr>
          </a:p>
          <a:p>
            <a:r>
              <a:rPr lang="en-US" altLang="ja-JP" sz="2400" dirty="0">
                <a:ea typeface="游ゴシック"/>
                <a:cs typeface="+mn-lt"/>
              </a:rPr>
              <a:t> </a:t>
            </a:r>
            <a:r>
              <a:rPr lang="en-US" altLang="ja-JP" sz="2400" dirty="0">
                <a:solidFill>
                  <a:srgbClr val="000000"/>
                </a:solidFill>
                <a:ea typeface="游ゴシック"/>
                <a:cs typeface="+mn-lt"/>
              </a:rPr>
              <a:t>  </a:t>
            </a:r>
            <a:r>
              <a:rPr lang="en-US" altLang="ja-JP" sz="2400" err="1">
                <a:solidFill>
                  <a:srgbClr val="000000"/>
                </a:solidFill>
                <a:ea typeface="游ゴシック"/>
                <a:cs typeface="+mn-lt"/>
              </a:rPr>
              <a:t>例子</a:t>
            </a:r>
            <a:r>
              <a:rPr lang="en-US" altLang="ja-JP" sz="2400" dirty="0">
                <a:solidFill>
                  <a:srgbClr val="000000"/>
                </a:solidFill>
                <a:ea typeface="游ゴシック"/>
                <a:cs typeface="+mn-lt"/>
              </a:rPr>
              <a:t>: </a:t>
            </a:r>
            <a:r>
              <a:rPr lang="en-US" altLang="ja-JP" sz="2400" dirty="0">
                <a:solidFill>
                  <a:srgbClr val="FF0000"/>
                </a:solidFill>
                <a:ea typeface="游ゴシック"/>
                <a:cs typeface="+mn-lt"/>
              </a:rPr>
              <a:t>蜻</a:t>
            </a:r>
            <a:r>
              <a:rPr lang="ja-JP" altLang="en-US" sz="2400">
                <a:solidFill>
                  <a:srgbClr val="FF0000"/>
                </a:solidFill>
                <a:ea typeface="+mn-lt"/>
                <a:cs typeface="+mn-lt"/>
              </a:rPr>
              <a:t>蜓</a:t>
            </a:r>
            <a:r>
              <a:rPr lang="en-US" altLang="ja-JP" sz="2400">
                <a:solidFill>
                  <a:srgbClr val="FF0000"/>
                </a:solidFill>
                <a:latin typeface="Calibri"/>
                <a:ea typeface="游ゴシック"/>
                <a:cs typeface="Calibri"/>
              </a:rPr>
              <a:t>妹妹不小心吵醒了漣漪哥哥(動作)</a:t>
            </a:r>
            <a:r>
              <a:rPr lang="en-US" altLang="ja-JP" sz="2400" dirty="0">
                <a:latin typeface="Calibri"/>
                <a:ea typeface="游ゴシック"/>
                <a:cs typeface="Calibri"/>
              </a:rPr>
              <a:t> ,</a:t>
            </a:r>
            <a:r>
              <a:rPr lang="en-US" altLang="ja-JP" sz="2400">
                <a:solidFill>
                  <a:srgbClr val="000000"/>
                </a:solidFill>
                <a:latin typeface="Calibri"/>
                <a:ea typeface="游ゴシック"/>
                <a:cs typeface="Calibri"/>
              </a:rPr>
              <a:t>  </a:t>
            </a:r>
            <a:r>
              <a:rPr lang="ja-JP" altLang="en-US" sz="2400">
                <a:solidFill>
                  <a:srgbClr val="7030A0"/>
                </a:solidFill>
                <a:latin typeface="Calibri"/>
                <a:ea typeface="游ゴシック"/>
                <a:cs typeface="Calibri"/>
              </a:rPr>
              <a:t>漣漪哥哥笑</a:t>
            </a:r>
            <a:r>
              <a:rPr lang="ja-JP" sz="2400">
                <a:solidFill>
                  <a:srgbClr val="7030A0"/>
                </a:solidFill>
                <a:ea typeface="游ゴシック"/>
              </a:rPr>
              <a:t>着</a:t>
            </a:r>
            <a:r>
              <a:rPr lang="ja-JP" altLang="en-US" sz="2400">
                <a:solidFill>
                  <a:srgbClr val="7030A0"/>
                </a:solidFill>
                <a:ea typeface="游ゴシック"/>
              </a:rPr>
              <a:t>說:</a:t>
            </a:r>
            <a:r>
              <a:rPr lang="ja-JP" sz="2400">
                <a:solidFill>
                  <a:srgbClr val="7030A0"/>
                </a:solidFill>
                <a:ea typeface="游ゴシック"/>
              </a:rPr>
              <a:t>「</a:t>
            </a:r>
            <a:r>
              <a:rPr lang="ja-JP" altLang="en-US" sz="2400">
                <a:solidFill>
                  <a:srgbClr val="7030A0"/>
                </a:solidFill>
                <a:ea typeface="游ゴシック"/>
              </a:rPr>
              <a:t>不要緊,</a:t>
            </a:r>
            <a:r>
              <a:rPr lang="ja-JP" sz="2400">
                <a:solidFill>
                  <a:srgbClr val="7030A0"/>
                </a:solidFill>
                <a:ea typeface="游ゴシック"/>
              </a:rPr>
              <a:t>不要緊</a:t>
            </a:r>
            <a:r>
              <a:rPr lang="ja-JP" altLang="en-US" sz="2400">
                <a:solidFill>
                  <a:srgbClr val="7030A0"/>
                </a:solidFill>
                <a:ea typeface="+mn-lt"/>
                <a:cs typeface="+mn-lt"/>
              </a:rPr>
              <a:t>。</a:t>
            </a:r>
            <a:r>
              <a:rPr lang="ja-JP" sz="2400">
                <a:solidFill>
                  <a:srgbClr val="7030A0"/>
                </a:solidFill>
                <a:ea typeface="+mn-lt"/>
                <a:cs typeface="+mn-lt"/>
              </a:rPr>
              <a:t>」</a:t>
            </a:r>
            <a:r>
              <a:rPr lang="en-US" altLang="ja-JP" sz="2400">
                <a:solidFill>
                  <a:srgbClr val="7030A0"/>
                </a:solidFill>
                <a:ea typeface="+mn-lt"/>
                <a:cs typeface="+mn-lt"/>
              </a:rPr>
              <a:t>(</a:t>
            </a:r>
            <a:r>
              <a:rPr lang="en-US" altLang="ja-JP" sz="2400" err="1">
                <a:solidFill>
                  <a:srgbClr val="7030A0"/>
                </a:solidFill>
                <a:ea typeface="+mn-lt"/>
                <a:cs typeface="+mn-lt"/>
              </a:rPr>
              <a:t>說話</a:t>
            </a:r>
            <a:r>
              <a:rPr lang="en-US" altLang="ja-JP" sz="2400" dirty="0">
                <a:solidFill>
                  <a:srgbClr val="7030A0"/>
                </a:solidFill>
                <a:ea typeface="+mn-lt"/>
                <a:cs typeface="+mn-lt"/>
              </a:rPr>
              <a:t>)</a:t>
            </a:r>
            <a:endParaRPr lang="ja-JP" sz="2400" dirty="0">
              <a:solidFill>
                <a:srgbClr val="7030A0"/>
              </a:solidFill>
              <a:ea typeface="游ゴシック"/>
              <a:cs typeface="Calibri"/>
            </a:endParaRPr>
          </a:p>
          <a:p>
            <a:endParaRPr lang="ja-JP" altLang="en-US" sz="2400" dirty="0">
              <a:latin typeface="Calibri"/>
              <a:ea typeface="游ゴシック"/>
              <a:cs typeface="Calibri"/>
            </a:endParaRPr>
          </a:p>
          <a:p>
            <a:endParaRPr lang="ja-JP" altLang="en-US" sz="2400" dirty="0">
              <a:ea typeface="游ゴシック"/>
              <a:cs typeface="Calibri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ACBD292D-7AF7-4C7F-9967-1D00124F0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06" y="5168153"/>
            <a:ext cx="1936377" cy="1441077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D1EDBCD-95C9-4991-A4DB-698796915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15636" y="5024432"/>
            <a:ext cx="2743199" cy="18293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0684D4-5F17-4747-A780-C3D1860C03CC}"/>
              </a:ext>
            </a:extLst>
          </p:cNvPr>
          <p:cNvSpPr txBox="1"/>
          <p:nvPr/>
        </p:nvSpPr>
        <p:spPr>
          <a:xfrm>
            <a:off x="4769224" y="68199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ja-JP" altLang="en-US" dirty="0">
              <a:ea typeface="游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2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E621-20FD-41B7-ABDC-C9E76116C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>
                <a:ea typeface="游ゴシック Light"/>
                <a:cs typeface="Calibri Light"/>
              </a:rPr>
              <a:t>                更多</a:t>
            </a:r>
            <a:r>
              <a:rPr lang="ja-JP" b="1">
                <a:ea typeface="游ゴシック Light"/>
                <a:cs typeface="Calibri Light"/>
              </a:rPr>
              <a:t>比喻和擬人</a:t>
            </a:r>
            <a:r>
              <a:rPr lang="ja-JP" altLang="en-US" b="1">
                <a:ea typeface="游ゴシック Light"/>
                <a:cs typeface="Calibri Light"/>
              </a:rPr>
              <a:t>的例子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65218-3685-4E8F-8288-1545F5C95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35" y="1836831"/>
            <a:ext cx="1085177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>
                <a:ea typeface="游ゴシック"/>
                <a:cs typeface="Calibri"/>
              </a:rPr>
              <a:t>-蝴蝶漂亮得像一位小仙子</a:t>
            </a:r>
            <a:r>
              <a:rPr lang="ja-JP">
                <a:ea typeface="游ゴシック"/>
                <a:cs typeface="Calibri"/>
              </a:rPr>
              <a:t>。</a:t>
            </a:r>
            <a:r>
              <a:rPr lang="en-US" altLang="ja-JP" dirty="0">
                <a:solidFill>
                  <a:srgbClr val="EB4DE5"/>
                </a:solidFill>
                <a:ea typeface="游ゴシック"/>
                <a:cs typeface="Calibri"/>
              </a:rPr>
              <a:t>(</a:t>
            </a:r>
            <a:r>
              <a:rPr lang="ja-JP" altLang="en-US" b="1">
                <a:solidFill>
                  <a:srgbClr val="EB4DE5"/>
                </a:solidFill>
                <a:latin typeface="Calibri Light"/>
                <a:ea typeface="游ゴシック"/>
                <a:cs typeface="Calibri Light"/>
              </a:rPr>
              <a:t>比喻)</a:t>
            </a:r>
          </a:p>
          <a:p>
            <a:pPr marL="0" indent="0">
              <a:buNone/>
            </a:pPr>
            <a:r>
              <a:rPr lang="ja-JP" altLang="en-US" b="1">
                <a:latin typeface="Calibri Light"/>
                <a:ea typeface="游ゴシック"/>
                <a:cs typeface="Calibri Light"/>
              </a:rPr>
              <a:t>-</a:t>
            </a:r>
            <a:r>
              <a:rPr lang="ja-JP" altLang="en-US">
                <a:latin typeface="Calibri Light"/>
                <a:ea typeface="游ゴシック"/>
                <a:cs typeface="Calibri Light"/>
              </a:rPr>
              <a:t>月亮姐姐來了,太陽伯伯便回家</a:t>
            </a:r>
            <a:r>
              <a:rPr lang="ja-JP">
                <a:ea typeface="游ゴシック"/>
                <a:cs typeface="+mn-lt"/>
              </a:rPr>
              <a:t>。</a:t>
            </a:r>
            <a:r>
              <a:rPr lang="en-US" altLang="ja-JP" dirty="0">
                <a:solidFill>
                  <a:srgbClr val="00B050"/>
                </a:solidFill>
                <a:latin typeface="Calibri"/>
                <a:ea typeface="游ゴシック"/>
                <a:cs typeface="Calibri"/>
              </a:rPr>
              <a:t>(</a:t>
            </a:r>
            <a:r>
              <a:rPr lang="en-US" altLang="ja-JP" dirty="0" err="1">
                <a:solidFill>
                  <a:srgbClr val="00B050"/>
                </a:solidFill>
                <a:latin typeface="Calibri"/>
                <a:ea typeface="游ゴシック"/>
                <a:cs typeface="Calibri"/>
              </a:rPr>
              <a:t>擬人</a:t>
            </a:r>
            <a:r>
              <a:rPr lang="en-US" altLang="ja-JP" dirty="0">
                <a:solidFill>
                  <a:srgbClr val="00B050"/>
                </a:solidFill>
                <a:latin typeface="Calibri"/>
                <a:ea typeface="游ゴシック"/>
                <a:cs typeface="Calibri"/>
              </a:rPr>
              <a:t>)</a:t>
            </a:r>
          </a:p>
          <a:p>
            <a:pPr marL="0" indent="0">
              <a:buNone/>
            </a:pPr>
            <a:r>
              <a:rPr lang="en-US" altLang="ja-JP" dirty="0">
                <a:latin typeface="Calibri"/>
                <a:ea typeface="游ゴシック"/>
                <a:cs typeface="Calibri"/>
              </a:rPr>
              <a:t>-</a:t>
            </a:r>
            <a:r>
              <a:rPr lang="en-US" dirty="0" err="1">
                <a:ea typeface="+mn-lt"/>
                <a:cs typeface="+mn-lt"/>
              </a:rPr>
              <a:t>秋天邁着沉穩的腳步緩緩地向我們走來,又悄無聲息地走開</a:t>
            </a:r>
            <a:r>
              <a:rPr lang="ja-JP" altLang="en-US">
                <a:ea typeface="+mn-lt"/>
                <a:cs typeface="+mn-lt"/>
              </a:rPr>
              <a:t>。</a:t>
            </a:r>
            <a:r>
              <a:rPr lang="en-US" altLang="ja-JP" dirty="0">
                <a:solidFill>
                  <a:srgbClr val="00B050"/>
                </a:solidFill>
                <a:ea typeface="+mn-lt"/>
                <a:cs typeface="+mn-lt"/>
              </a:rPr>
              <a:t>(</a:t>
            </a:r>
            <a:r>
              <a:rPr lang="ja-JP" altLang="en-US">
                <a:solidFill>
                  <a:srgbClr val="00B050"/>
                </a:solidFill>
                <a:ea typeface="+mn-lt"/>
                <a:cs typeface="+mn-lt"/>
              </a:rPr>
              <a:t>擬人</a:t>
            </a:r>
            <a:r>
              <a:rPr lang="en-US" altLang="ja-JP" dirty="0">
                <a:solidFill>
                  <a:srgbClr val="00B050"/>
                </a:solidFill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r>
              <a:rPr lang="en-US" altLang="ja-JP" dirty="0">
                <a:latin typeface="Calibri"/>
                <a:ea typeface="游ゴシック"/>
                <a:cs typeface="Calibri"/>
              </a:rPr>
              <a:t>-</a:t>
            </a:r>
            <a:r>
              <a:rPr lang="en-US" altLang="ja-JP" dirty="0" err="1">
                <a:latin typeface="Calibri"/>
                <a:ea typeface="游ゴシック"/>
                <a:cs typeface="Calibri"/>
              </a:rPr>
              <a:t>玫瑰花是一位美麗的女子</a:t>
            </a:r>
            <a:r>
              <a:rPr lang="ja-JP" altLang="en-US">
                <a:latin typeface="Calibri"/>
                <a:ea typeface="游ゴシック"/>
                <a:cs typeface="Calibri"/>
              </a:rPr>
              <a:t>。</a:t>
            </a:r>
            <a:r>
              <a:rPr lang="en-US" altLang="en-US" dirty="0">
                <a:solidFill>
                  <a:srgbClr val="EB4DE5"/>
                </a:solidFill>
                <a:latin typeface="Calibri"/>
                <a:ea typeface="游ゴシック"/>
                <a:cs typeface="Calibri"/>
              </a:rPr>
              <a:t>(</a:t>
            </a:r>
            <a:r>
              <a:rPr lang="ja-JP" b="1">
                <a:solidFill>
                  <a:srgbClr val="EB4DE5"/>
                </a:solidFill>
                <a:latin typeface="Calibri Light"/>
                <a:ea typeface="游ゴシック"/>
                <a:cs typeface="Calibri Light"/>
              </a:rPr>
              <a:t>比喻</a:t>
            </a:r>
            <a:r>
              <a:rPr lang="en-US" altLang="ja-JP" b="1" dirty="0">
                <a:solidFill>
                  <a:srgbClr val="EB4DE5"/>
                </a:solidFill>
                <a:latin typeface="Calibri Light"/>
                <a:ea typeface="游ゴシック"/>
                <a:cs typeface="Calibri Light"/>
              </a:rPr>
              <a:t>,</a:t>
            </a:r>
            <a:r>
              <a:rPr lang="en-US" altLang="ja-JP" b="1" dirty="0" err="1">
                <a:solidFill>
                  <a:srgbClr val="EB4DE5"/>
                </a:solidFill>
                <a:latin typeface="Calibri Light"/>
                <a:ea typeface="游ゴシック"/>
                <a:cs typeface="Calibri Light"/>
              </a:rPr>
              <a:t>暗喻</a:t>
            </a:r>
            <a:r>
              <a:rPr lang="en-US" altLang="ja-JP" b="1" dirty="0">
                <a:solidFill>
                  <a:srgbClr val="EB4DE5"/>
                </a:solidFill>
                <a:latin typeface="Calibri Light"/>
                <a:ea typeface="游ゴシック"/>
                <a:cs typeface="Calibri Light"/>
              </a:rPr>
              <a:t>)</a:t>
            </a:r>
          </a:p>
          <a:p>
            <a:pPr marL="0" indent="0">
              <a:buNone/>
            </a:pPr>
            <a:r>
              <a:rPr lang="en-US" altLang="ja-JP" dirty="0">
                <a:latin typeface="Calibri Light"/>
                <a:ea typeface="游ゴシック"/>
                <a:cs typeface="Calibri Light"/>
              </a:rPr>
              <a:t>-</a:t>
            </a:r>
            <a:r>
              <a:rPr lang="en-US" altLang="ja-JP" dirty="0" err="1">
                <a:latin typeface="Calibri Light"/>
                <a:ea typeface="游ゴシック"/>
                <a:cs typeface="Calibri Light"/>
              </a:rPr>
              <a:t>葉子上的露珠猶如幾</a:t>
            </a:r>
            <a:r>
              <a:rPr lang="ja-JP" altLang="en-US">
                <a:ea typeface="+mn-lt"/>
                <a:cs typeface="+mn-lt"/>
              </a:rPr>
              <a:t>顆閃閃發光的鑽石</a:t>
            </a:r>
            <a:r>
              <a:rPr lang="ja-JP">
                <a:ea typeface="+mn-lt"/>
                <a:cs typeface="+mn-lt"/>
              </a:rPr>
              <a:t>。</a:t>
            </a:r>
            <a:r>
              <a:rPr lang="en-US" altLang="ja-JP" dirty="0">
                <a:solidFill>
                  <a:srgbClr val="EB4DE5"/>
                </a:solidFill>
                <a:ea typeface="+mn-lt"/>
                <a:cs typeface="+mn-lt"/>
              </a:rPr>
              <a:t>(</a:t>
            </a:r>
            <a:r>
              <a:rPr lang="en-US" altLang="ja-JP" dirty="0" err="1">
                <a:solidFill>
                  <a:srgbClr val="EB4DE5"/>
                </a:solidFill>
                <a:ea typeface="+mn-lt"/>
                <a:cs typeface="+mn-lt"/>
              </a:rPr>
              <a:t>比喻</a:t>
            </a:r>
            <a:r>
              <a:rPr lang="en-US" altLang="ja-JP" dirty="0">
                <a:solidFill>
                  <a:srgbClr val="EB4DE5"/>
                </a:solidFill>
                <a:ea typeface="+mn-lt"/>
                <a:cs typeface="+mn-lt"/>
              </a:rPr>
              <a:t>)</a:t>
            </a:r>
            <a:endParaRPr lang="en-US" altLang="ja-JP" dirty="0">
              <a:solidFill>
                <a:srgbClr val="EB4DE5"/>
              </a:solidFill>
              <a:latin typeface="Calibri Light"/>
              <a:ea typeface="游ゴシック"/>
              <a:cs typeface="Calibri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9BDAF-E951-418B-A7E1-0B235BAB3D43}"/>
              </a:ext>
            </a:extLst>
          </p:cNvPr>
          <p:cNvSpPr/>
          <p:nvPr/>
        </p:nvSpPr>
        <p:spPr>
          <a:xfrm>
            <a:off x="5204779" y="1841192"/>
            <a:ext cx="1008529" cy="47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13A1AE-1765-4A7D-BC6F-B6F0392CE9F7}"/>
              </a:ext>
            </a:extLst>
          </p:cNvPr>
          <p:cNvSpPr/>
          <p:nvPr/>
        </p:nvSpPr>
        <p:spPr>
          <a:xfrm>
            <a:off x="5938557" y="2356663"/>
            <a:ext cx="918882" cy="459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645D5-1B26-4AE7-9F54-F59068091089}"/>
              </a:ext>
            </a:extLst>
          </p:cNvPr>
          <p:cNvSpPr/>
          <p:nvPr/>
        </p:nvSpPr>
        <p:spPr>
          <a:xfrm>
            <a:off x="10241719" y="2816105"/>
            <a:ext cx="918882" cy="493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3EEED-B05A-4BB1-AD72-047FE3653D6B}"/>
              </a:ext>
            </a:extLst>
          </p:cNvPr>
          <p:cNvSpPr/>
          <p:nvPr/>
        </p:nvSpPr>
        <p:spPr>
          <a:xfrm>
            <a:off x="5204779" y="3240606"/>
            <a:ext cx="1748118" cy="605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4B7CE-70D2-4C58-988D-DFEEA842C642}"/>
              </a:ext>
            </a:extLst>
          </p:cNvPr>
          <p:cNvSpPr/>
          <p:nvPr/>
        </p:nvSpPr>
        <p:spPr>
          <a:xfrm>
            <a:off x="7309344" y="3822259"/>
            <a:ext cx="1363728" cy="665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圖片 9" descr="一張含有 昆蟲 的圖片&#10;&#10;自動產生的描述">
            <a:extLst>
              <a:ext uri="{FF2B5EF4-FFF2-40B4-BE49-F238E27FC236}">
                <a16:creationId xmlns:a16="http://schemas.microsoft.com/office/drawing/2014/main" id="{CFEDA6BD-8618-4450-9765-DB83AE356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400000">
            <a:off x="492568" y="471865"/>
            <a:ext cx="1320800" cy="97028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D12410D-5C48-4AA7-81B7-4CA3CBFF649E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zh-TW" altLang="en-US">
              <a:ea typeface="新細明體"/>
              <a:cs typeface="Calibri" panose="020F0502020204030204"/>
            </a:endParaRPr>
          </a:p>
        </p:txBody>
      </p:sp>
      <p:pic>
        <p:nvPicPr>
          <p:cNvPr id="12" name="圖片 12">
            <a:extLst>
              <a:ext uri="{FF2B5EF4-FFF2-40B4-BE49-F238E27FC236}">
                <a16:creationId xmlns:a16="http://schemas.microsoft.com/office/drawing/2014/main" id="{251168F8-C117-4838-A339-6A53333E7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-1560000">
            <a:off x="10322560" y="541048"/>
            <a:ext cx="1148079" cy="1508703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6786CEFD-14EB-44CB-90C4-6379C9C61F87}"/>
              </a:ext>
            </a:extLst>
          </p:cNvPr>
          <p:cNvSpPr txBox="1"/>
          <p:nvPr/>
        </p:nvSpPr>
        <p:spPr>
          <a:xfrm>
            <a:off x="4724400" y="5240338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zh-TW" altLang="en-US" dirty="0">
              <a:ea typeface="新細明體"/>
              <a:cs typeface="Calibri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5B4C594-45C1-41B5-B824-C4C3D70D5CE0}"/>
              </a:ext>
            </a:extLst>
          </p:cNvPr>
          <p:cNvSpPr txBox="1"/>
          <p:nvPr/>
        </p:nvSpPr>
        <p:spPr>
          <a:xfrm>
            <a:off x="4724400" y="4535688"/>
            <a:ext cx="1347989" cy="188712"/>
          </a:xfrm>
          <a:prstGeom prst="rect">
            <a:avLst/>
          </a:prstGeom>
        </p:spPr>
        <p:txBody>
          <a:bodyPr lIns="91440" tIns="45720" rIns="91440" bIns="45720" anchor="t">
            <a:normAutofit fontScale="40000" lnSpcReduction="20000"/>
          </a:bodyPr>
          <a:lstStyle/>
          <a:p>
            <a:endParaRPr lang="en-US" altLang="zh-TW" dirty="0">
              <a:ea typeface="新細明體" panose="02020500000000000000" pitchFamily="18" charset="-120"/>
              <a:cs typeface="Calibri" panose="020F0502020204030204"/>
            </a:endParaRPr>
          </a:p>
        </p:txBody>
      </p:sp>
      <p:pic>
        <p:nvPicPr>
          <p:cNvPr id="18" name="圖片 18" descr="一張含有 花, 植物, 室內, 紅色 的圖片&#10;&#10;自動產生的描述">
            <a:extLst>
              <a:ext uri="{FF2B5EF4-FFF2-40B4-BE49-F238E27FC236}">
                <a16:creationId xmlns:a16="http://schemas.microsoft.com/office/drawing/2014/main" id="{2B775EA8-0C6B-43AB-8D99-560961AA01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7360" y="4974873"/>
            <a:ext cx="1148080" cy="1439614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7D9D1DD9-7695-446A-A19B-7F991A9E33F6}"/>
              </a:ext>
            </a:extLst>
          </p:cNvPr>
          <p:cNvSpPr txBox="1"/>
          <p:nvPr/>
        </p:nvSpPr>
        <p:spPr>
          <a:xfrm>
            <a:off x="4724400" y="513397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zh-TW" altLang="en-US" dirty="0">
              <a:ea typeface="新細明體"/>
              <a:cs typeface="Calibri"/>
            </a:endParaRPr>
          </a:p>
        </p:txBody>
      </p:sp>
      <p:pic>
        <p:nvPicPr>
          <p:cNvPr id="21" name="圖片 21" descr="一張含有 玩具, 布偶, 向量圖形 的圖片&#10;&#10;自動產生的描述">
            <a:extLst>
              <a:ext uri="{FF2B5EF4-FFF2-40B4-BE49-F238E27FC236}">
                <a16:creationId xmlns:a16="http://schemas.microsoft.com/office/drawing/2014/main" id="{F3DD0E19-3080-4D60-9DA0-4AF8AD2326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-1380000">
            <a:off x="11003280" y="5179297"/>
            <a:ext cx="1117600" cy="1416846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6DD2CA25-DCB3-46DB-89E3-41EBCF046E33}"/>
              </a:ext>
            </a:extLst>
          </p:cNvPr>
          <p:cNvSpPr txBox="1"/>
          <p:nvPr/>
        </p:nvSpPr>
        <p:spPr>
          <a:xfrm>
            <a:off x="4724400" y="517366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zh-TW" altLang="en-US" dirty="0">
              <a:ea typeface="新細明體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9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4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17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19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26B8EAB-8A9E-4257-A079-C4F5241E1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055098"/>
            <a:ext cx="5760719" cy="474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4000" kern="1200" dirty="0">
                <a:solidFill>
                  <a:schemeClr val="tx2"/>
                </a:solidFill>
                <a:latin typeface="+mj-lt"/>
                <a:ea typeface="新細明體"/>
                <a:cs typeface="+mj-cs"/>
              </a:rPr>
              <a:t> </a:t>
            </a:r>
            <a:r>
              <a:rPr lang="zh-TW" sz="4000" b="1">
                <a:solidFill>
                  <a:schemeClr val="tx2"/>
                </a:solidFill>
                <a:ea typeface="新細明體"/>
              </a:rPr>
              <a:t>擬人的</a:t>
            </a:r>
            <a:r>
              <a:rPr lang="zh-TW" altLang="en-US" sz="4000" kern="1200">
                <a:solidFill>
                  <a:schemeClr val="tx2"/>
                </a:solidFill>
                <a:latin typeface="+mj-lt"/>
                <a:ea typeface="新細明體"/>
                <a:cs typeface="+mj-cs"/>
              </a:rPr>
              <a:t>日常生活例子</a:t>
            </a:r>
            <a:endParaRPr lang="en-US" altLang="zh-TW" sz="4000" b="1" kern="1200">
              <a:solidFill>
                <a:schemeClr val="tx2"/>
              </a:solidFill>
              <a:latin typeface="+mj-lt"/>
              <a:ea typeface="新細明體"/>
              <a:cs typeface="Calibri Ligh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F28CB3-A7C8-436B-A54B-6489260B5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9557" y="154940"/>
            <a:ext cx="5616531" cy="4881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a typeface="新細明體"/>
                <a:cs typeface="Calibri"/>
              </a:rPr>
              <a:t> </a:t>
            </a:r>
            <a:r>
              <a:rPr lang="zh-TW" altLang="en-US">
                <a:ea typeface="新細明體"/>
                <a:cs typeface="+mn-lt"/>
              </a:rPr>
              <a:t>我家弟弟</a:t>
            </a:r>
            <a:r>
              <a:rPr lang="zh-TW" altLang="en-US">
                <a:solidFill>
                  <a:srgbClr val="000000"/>
                </a:solidFill>
                <a:ea typeface="新細明體"/>
                <a:cs typeface="Calibri"/>
              </a:rPr>
              <a:t>十分淘氣,</a:t>
            </a:r>
            <a:r>
              <a:rPr lang="zh-TW" altLang="en-US">
                <a:solidFill>
                  <a:srgbClr val="7030A0"/>
                </a:solidFill>
                <a:ea typeface="新細明體"/>
                <a:cs typeface="Calibri"/>
              </a:rPr>
              <a:t>一時把牆壁塗鴉,一時在飯桌下跑來</a:t>
            </a:r>
            <a:r>
              <a:rPr lang="zh-TW">
                <a:solidFill>
                  <a:srgbClr val="7030A0"/>
                </a:solidFill>
                <a:ea typeface="新細明體"/>
                <a:cs typeface="Calibri"/>
              </a:rPr>
              <a:t>跑</a:t>
            </a:r>
            <a:r>
              <a:rPr lang="zh-TW" altLang="en-US">
                <a:solidFill>
                  <a:srgbClr val="7030A0"/>
                </a:solidFill>
                <a:ea typeface="新細明體"/>
                <a:cs typeface="Calibri"/>
              </a:rPr>
              <a:t>去,一時在沙發上跳來跳去</a:t>
            </a:r>
            <a:r>
              <a:rPr lang="zh-TW">
                <a:solidFill>
                  <a:srgbClr val="7030A0"/>
                </a:solidFill>
                <a:ea typeface="+mn-lt"/>
                <a:cs typeface="+mn-lt"/>
              </a:rPr>
              <a:t>。</a:t>
            </a:r>
            <a:r>
              <a:rPr lang="zh-TW" altLang="en-US">
                <a:ea typeface="+mn-lt"/>
                <a:cs typeface="+mn-lt"/>
              </a:rPr>
              <a:t>哪怕他打破東西,只懼怕他會受傷</a:t>
            </a:r>
            <a:r>
              <a:rPr lang="zh-TW">
                <a:ea typeface="+mn-lt"/>
                <a:cs typeface="+mn-lt"/>
              </a:rPr>
              <a:t>。</a:t>
            </a:r>
            <a:r>
              <a:rPr lang="zh-TW" altLang="en-US">
                <a:ea typeface="+mn-lt"/>
                <a:cs typeface="+mn-lt"/>
              </a:rPr>
              <a:t>因此,令爸媽十分苦惱</a:t>
            </a:r>
            <a:r>
              <a:rPr lang="zh-TW">
                <a:ea typeface="+mn-lt"/>
                <a:cs typeface="+mn-lt"/>
              </a:rPr>
              <a:t>。</a:t>
            </a:r>
          </a:p>
          <a:p>
            <a:pPr algn="l"/>
            <a:r>
              <a:rPr lang="zh-TW">
                <a:solidFill>
                  <a:srgbClr val="000000"/>
                </a:solidFill>
                <a:ea typeface="新細明體"/>
                <a:cs typeface="Calibri"/>
              </a:rPr>
              <a:t>       </a:t>
            </a:r>
            <a:r>
              <a:rPr lang="zh-TW" altLang="en-US">
                <a:solidFill>
                  <a:srgbClr val="000000"/>
                </a:solidFill>
                <a:ea typeface="新細明體"/>
                <a:cs typeface="Calibri"/>
              </a:rPr>
              <a:t>由此可見,</a:t>
            </a:r>
            <a:r>
              <a:rPr lang="zh-TW" altLang="en-US">
                <a:ea typeface="+mn-lt"/>
                <a:cs typeface="+mn-lt"/>
              </a:rPr>
              <a:t>「</a:t>
            </a:r>
            <a:r>
              <a:rPr lang="zh-TW">
                <a:ea typeface="新細明體"/>
                <a:cs typeface="Calibri"/>
              </a:rPr>
              <a:t>我</a:t>
            </a:r>
            <a:r>
              <a:rPr lang="zh-TW" altLang="en-US">
                <a:ea typeface="+mn-lt"/>
                <a:cs typeface="+mn-lt"/>
              </a:rPr>
              <a:t>」</a:t>
            </a:r>
            <a:r>
              <a:rPr lang="zh-TW">
                <a:ea typeface="新細明體"/>
                <a:cs typeface="Calibri"/>
              </a:rPr>
              <a:t>家弟弟</a:t>
            </a:r>
            <a:r>
              <a:rPr lang="zh-TW" altLang="en-US">
                <a:ea typeface="新細明體"/>
                <a:cs typeface="Calibri"/>
              </a:rPr>
              <a:t>十分</a:t>
            </a:r>
            <a:r>
              <a:rPr lang="zh-TW">
                <a:ea typeface="新細明體"/>
                <a:cs typeface="Calibri"/>
              </a:rPr>
              <a:t>淘氣</a:t>
            </a:r>
            <a:r>
              <a:rPr lang="en-US" altLang="zh-TW" dirty="0">
                <a:ea typeface="新細明體"/>
                <a:cs typeface="Calibri"/>
              </a:rPr>
              <a:t>,</a:t>
            </a:r>
            <a:r>
              <a:rPr lang="en-US" altLang="zh-TW" dirty="0" err="1">
                <a:ea typeface="新細明體"/>
                <a:cs typeface="Calibri"/>
              </a:rPr>
              <a:t>可說他</a:t>
            </a:r>
            <a:r>
              <a:rPr lang="en-US" altLang="zh-TW" dirty="0">
                <a:ea typeface="新細明體"/>
                <a:cs typeface="Calibri"/>
              </a:rPr>
              <a:t>: </a:t>
            </a:r>
            <a:r>
              <a:rPr lang="en-US" altLang="zh-TW" dirty="0" err="1">
                <a:ea typeface="新細明體"/>
                <a:cs typeface="Calibri"/>
              </a:rPr>
              <a:t>我的</a:t>
            </a:r>
            <a:r>
              <a:rPr lang="zh-TW" altLang="en-US">
                <a:ea typeface="新細明體"/>
                <a:cs typeface="Calibri"/>
              </a:rPr>
              <a:t>弟弟十</a:t>
            </a:r>
            <a:r>
              <a:rPr lang="zh-TW">
                <a:ea typeface="新細明體"/>
                <a:cs typeface="Calibri"/>
              </a:rPr>
              <a:t>分淘氣</a:t>
            </a:r>
            <a:r>
              <a:rPr lang="en-US" altLang="zh-TW" dirty="0">
                <a:ea typeface="新細明體"/>
                <a:cs typeface="Calibri"/>
              </a:rPr>
              <a:t>,</a:t>
            </a:r>
            <a:r>
              <a:rPr lang="en-US" altLang="zh-TW" dirty="0" err="1">
                <a:ea typeface="新細明體"/>
                <a:cs typeface="Calibri"/>
              </a:rPr>
              <a:t>是一隻頑皮的猴子</a:t>
            </a:r>
            <a:r>
              <a:rPr lang="zh-TW" altLang="en-US">
                <a:ea typeface="新細明體"/>
                <a:cs typeface="Calibri"/>
              </a:rPr>
              <a:t>。 </a:t>
            </a:r>
            <a:endParaRPr lang="zh-TW" altLang="en-US">
              <a:ea typeface="+mn-lt"/>
              <a:cs typeface="+mn-lt"/>
            </a:endParaRPr>
          </a:p>
          <a:p>
            <a:pPr algn="l"/>
            <a:endParaRPr lang="en-US" altLang="zh-TW" dirty="0">
              <a:solidFill>
                <a:srgbClr val="000000"/>
              </a:solidFill>
              <a:ea typeface="新細明體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400BB-4DBD-4934-BAA7-1763D9520346}"/>
              </a:ext>
            </a:extLst>
          </p:cNvPr>
          <p:cNvSpPr txBox="1"/>
          <p:nvPr/>
        </p:nvSpPr>
        <p:spPr>
          <a:xfrm>
            <a:off x="-5573806" y="621478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2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3329306-A85B-4DCC-A68E-E3E67B0FC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41694" y="639168"/>
            <a:ext cx="831502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7730826a-5dd1-45e9-9a46-5fac74cd4c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AC7F12D021F3418A4878395BDAC87E" ma:contentTypeVersion="13" ma:contentTypeDescription="Create a new document." ma:contentTypeScope="" ma:versionID="7d48142470764feabd1a3e3f82b33a36">
  <xsd:schema xmlns:xsd="http://www.w3.org/2001/XMLSchema" xmlns:xs="http://www.w3.org/2001/XMLSchema" xmlns:p="http://schemas.microsoft.com/office/2006/metadata/properties" xmlns:ns2="7730826a-5dd1-45e9-9a46-5fac74cd4cbe" xmlns:ns3="c1ad85bc-e3c3-4a31-936d-c4d779c8bed9" targetNamespace="http://schemas.microsoft.com/office/2006/metadata/properties" ma:root="true" ma:fieldsID="651a895518b5e41d3df46f4b508f891a" ns2:_="" ns3:_="">
    <xsd:import namespace="7730826a-5dd1-45e9-9a46-5fac74cd4cbe"/>
    <xsd:import namespace="c1ad85bc-e3c3-4a31-936d-c4d779c8bed9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0826a-5dd1-45e9-9a46-5fac74cd4cbe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d85bc-e3c3-4a31-936d-c4d779c8bed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6A874C-60CD-4591-A54A-A3F08C2064ED}">
  <ds:schemaRefs>
    <ds:schemaRef ds:uri="http://schemas.microsoft.com/office/2006/metadata/properties"/>
    <ds:schemaRef ds:uri="http://www.w3.org/2000/xmlns/"/>
    <ds:schemaRef ds:uri="7730826a-5dd1-45e9-9a46-5fac74cd4cbe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18D67F-102C-4B5C-B3E1-E40D59C964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F135-3CF2-4C82-96FF-9EEB9AE3D3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30826a-5dd1-45e9-9a46-5fac74cd4cbe"/>
    <ds:schemaRef ds:uri="c1ad85bc-e3c3-4a31-936d-c4d779c8be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修辭:擬人    </vt:lpstr>
      <vt:lpstr>                           什麼是擬人?</vt:lpstr>
      <vt:lpstr>                              擬人的例子</vt:lpstr>
      <vt:lpstr>                     比喻和擬人的分別</vt:lpstr>
      <vt:lpstr>                更多比喻和擬人的例子</vt:lpstr>
      <vt:lpstr> 擬人的日常生活例子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修</dc:title>
  <dc:creator/>
  <cp:lastModifiedBy>fcs-張瀚哲同學</cp:lastModifiedBy>
  <cp:revision>1389</cp:revision>
  <dcterms:created xsi:type="dcterms:W3CDTF">2019-10-17T21:24:50Z</dcterms:created>
  <dcterms:modified xsi:type="dcterms:W3CDTF">2022-07-05T10:11:06Z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0x01010029AC7F12D021F3418A4878395BDAC87E</vt:lpwstr>
  </property>
</Properties>
</file>