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71" r:id="rId5"/>
    <p:sldId id="258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7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9E53809-21BA-E342-046C-1822208AEC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63574" y="1785057"/>
            <a:ext cx="8915399" cy="2262781"/>
          </a:xfrm>
        </p:spPr>
        <p:txBody>
          <a:bodyPr>
            <a:normAutofit/>
          </a:bodyPr>
          <a:lstStyle/>
          <a:p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文言文</a:t>
            </a:r>
            <a:endParaRPr lang="zh-HK" altLang="en-US" sz="7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2224A95-2345-6919-B5B2-8B9ACCB281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28196" y="5072943"/>
            <a:ext cx="2797030" cy="1126283"/>
          </a:xfrm>
        </p:spPr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黃晴恩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6E23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77827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933E6F2-B4B6-DB2E-6ED6-7827758EE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個人感受</a:t>
            </a:r>
            <a:endParaRPr lang="zh-HK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EA6F24E-5594-F35B-C57F-9EB7B449DF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1164" y="1810327"/>
            <a:ext cx="9583448" cy="46366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我認為文章中對於山水的描寫讓我感受到自然的靈動與美麗。歐陽修用生動的語言描繪了亭子周圍的景色，讓人彷彿置身其中，感受到四季變換的韻味和自然的和諧。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「醉翁之意不在酒」的深刻含義令我思考，生活中真正重要的不是表面的享受，而是與自然和朋友的聯繫，這種享受能帶來更深層的快樂。這個句子讓我反思自己在生活中的追求，是否也應該更加注重內心的滿足。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而且這篇散文的語言優美，結構緊湊，讓我感受到古文的魅力。歐陽修的文筆流暢而富有詩意，讓我能夠深刻體會到他所描繪情感。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4066807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Taigi 愛台語">
            <a:extLst>
              <a:ext uri="{FF2B5EF4-FFF2-40B4-BE49-F238E27FC236}">
                <a16:creationId xmlns:a16="http://schemas.microsoft.com/office/drawing/2014/main" id="{1EB6B3DF-8BB5-892F-C0F7-06FFAF860CD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443" y="313676"/>
            <a:ext cx="6230648" cy="6230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9214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7AE0F95-6368-E33C-EC93-C8393A62B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1943" y="106873"/>
            <a:ext cx="8911687" cy="1280890"/>
          </a:xfrm>
        </p:spPr>
        <p:txBody>
          <a:bodyPr>
            <a:normAutofit/>
          </a:bodyPr>
          <a:lstStyle/>
          <a:p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文言文的歷史</a:t>
            </a:r>
            <a:endParaRPr lang="zh-HK" altLang="en-US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D1757D-A692-ACA2-F54C-221A8B8AA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8230" y="1267688"/>
            <a:ext cx="8915400" cy="5234711"/>
          </a:xfrm>
        </p:spPr>
        <p:txBody>
          <a:bodyPr>
            <a:normAutofit fontScale="85000" lnSpcReduction="20000"/>
          </a:bodyPr>
          <a:lstStyle/>
          <a:p>
            <a:pPr marL="0" indent="0" algn="l">
              <a:buNone/>
            </a:pPr>
            <a:r>
              <a:rPr lang="zh-CN" altLang="en-US" b="0" i="0" dirty="0">
                <a:solidFill>
                  <a:srgbClr val="33333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en-US" sz="28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所謂的文</a:t>
            </a:r>
            <a:r>
              <a:rPr lang="zh-CN" altLang="en-US" sz="28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言文</a:t>
            </a:r>
            <a:r>
              <a:rPr lang="zh-TW" altLang="en-US" sz="28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，並非</a:t>
            </a:r>
            <a:r>
              <a:rPr lang="zh-CN" altLang="en-US" sz="28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古</a:t>
            </a:r>
            <a:r>
              <a:rPr lang="zh-TW" altLang="en-US" sz="28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時某朝代、</a:t>
            </a:r>
            <a:r>
              <a:rPr lang="zh-CN" altLang="en-US" sz="28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某人</a:t>
            </a:r>
            <a:r>
              <a:rPr lang="zh-TW" altLang="en-US" sz="28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作</a:t>
            </a:r>
            <a:r>
              <a:rPr lang="zh-CN" altLang="en-US" sz="28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發明的，是當時社會條件限制而產生的</a:t>
            </a:r>
            <a:r>
              <a:rPr lang="zh-TW" altLang="en-US" sz="28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。文言文是</a:t>
            </a:r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漢語</a:t>
            </a:r>
            <a:r>
              <a:rPr lang="zh-TW" altLang="en-US" sz="28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的一種書面形式，起源自</a:t>
            </a:r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中國春秋戰國時期</a:t>
            </a:r>
            <a:r>
              <a:rPr lang="zh-TW" altLang="en-US" sz="28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經潤飾的</a:t>
            </a:r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口語。</a:t>
            </a:r>
            <a:endParaRPr lang="zh-TW" altLang="en-US" sz="2800" b="0" i="0" dirty="0"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   據考證，至</a:t>
            </a:r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漢代</a:t>
            </a:r>
            <a:r>
              <a:rPr lang="zh-TW" altLang="en-US" sz="28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當時的</a:t>
            </a:r>
            <a:r>
              <a:rPr lang="zh-TW" altLang="en-US" sz="28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文言已經脫離了日常口語，書面語（即文言）分開復古和口語化兩個方向發展。至</a:t>
            </a:r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中國唐宋</a:t>
            </a:r>
            <a:r>
              <a:rPr lang="zh-TW" altLang="en-US" sz="28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時期，漢語的口語與</a:t>
            </a:r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先秦</a:t>
            </a:r>
            <a:r>
              <a:rPr lang="zh-TW" altLang="en-US" sz="28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時期口語差異更加明顯，這時，有三種書面語：</a:t>
            </a:r>
            <a:endParaRPr lang="en-US" altLang="zh-TW" sz="2800" b="0" i="0" dirty="0"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zh-TW" altLang="en-US" sz="28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模仿</a:t>
            </a:r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上古漢文</a:t>
            </a:r>
            <a:r>
              <a:rPr lang="zh-TW" altLang="en-US" sz="28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書面文獻的書面語，如</a:t>
            </a:r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唐宋八大家</a:t>
            </a:r>
            <a:r>
              <a:rPr lang="zh-TW" altLang="en-US" sz="28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散文</a:t>
            </a:r>
            <a:r>
              <a:rPr lang="zh-TW" altLang="en-US" sz="28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，即</a:t>
            </a:r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古文運動</a:t>
            </a:r>
            <a:r>
              <a:rPr lang="zh-TW" altLang="en-US" sz="28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的作品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zh-TW" altLang="en-US" sz="28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在兩漢至魏晉南北朝的基礎上所形成的書面語，如</a:t>
            </a:r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西漢</a:t>
            </a:r>
            <a:r>
              <a:rPr lang="en-US" altLang="zh-TW" sz="28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史記</a:t>
            </a:r>
            <a:r>
              <a:rPr lang="en-US" altLang="zh-TW" sz="28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28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南</a:t>
            </a:r>
            <a:r>
              <a:rPr lang="zh-TW" altLang="en-US" sz="28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北</a:t>
            </a:r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朝劉義慶</a:t>
            </a:r>
            <a:r>
              <a:rPr lang="zh-TW" altLang="en-US" sz="28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en-US" altLang="zh-TW" sz="28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世說新語</a:t>
            </a:r>
            <a:r>
              <a:rPr lang="en-US" altLang="zh-TW" sz="28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28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等</a:t>
            </a:r>
            <a:endParaRPr lang="en-US" altLang="zh-TW" sz="2800" b="0" i="0" dirty="0"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zh-TW" altLang="en-US" sz="28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語言白話的源頭，如唐代的</a:t>
            </a:r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變文</a:t>
            </a:r>
            <a:r>
              <a:rPr lang="zh-TW" altLang="en-US" sz="28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、宋代的</a:t>
            </a:r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話本</a:t>
            </a:r>
            <a:r>
              <a:rPr lang="zh-TW" altLang="en-US" sz="28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等</a:t>
            </a:r>
            <a:endParaRPr lang="en-US" altLang="zh-TW" sz="2800" b="0" i="0" dirty="0"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l">
              <a:buNone/>
            </a:pPr>
            <a:r>
              <a:rPr lang="zh-TW" altLang="en-US" sz="28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   </a:t>
            </a:r>
            <a:r>
              <a:rPr lang="zh-TW" altLang="en-US" sz="28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由於文言文並不是一時一地的語言，因此不同時代或地區的文獻，在</a:t>
            </a:r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語法</a:t>
            </a:r>
            <a:r>
              <a:rPr lang="zh-TW" altLang="en-US" sz="28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和</a:t>
            </a:r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詞彙</a:t>
            </a:r>
            <a:r>
              <a:rPr lang="zh-TW" altLang="en-US" sz="28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上會有差異。到了</a:t>
            </a:r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元</a:t>
            </a:r>
            <a:r>
              <a:rPr lang="zh-TW" altLang="en-US" sz="28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明</a:t>
            </a:r>
            <a:r>
              <a:rPr lang="zh-TW" altLang="en-US" sz="28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清</a:t>
            </a:r>
            <a:r>
              <a:rPr lang="zh-TW" altLang="en-US" sz="28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的近代時期，既有復刻上古風格的書面語，亦有今日所謂的一般文言文。</a:t>
            </a:r>
            <a:endParaRPr lang="en-US" altLang="zh-TW" sz="28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l">
              <a:buNone/>
            </a:pPr>
            <a:endParaRPr lang="en-US" altLang="zh-TW" sz="2800" b="0" i="0" dirty="0"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l">
              <a:buNone/>
            </a:pPr>
            <a:endParaRPr lang="zh-TW" altLang="en-US" sz="2800" b="0" i="0" dirty="0"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l">
              <a:buNone/>
            </a:pPr>
            <a:endParaRPr lang="zh-TW" altLang="en-US" sz="2800" b="0" i="0" dirty="0"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15552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F61393B-F945-7EAF-4BDD-A7C16653F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7216" y="106874"/>
            <a:ext cx="8911687" cy="1280890"/>
          </a:xfrm>
        </p:spPr>
        <p:txBody>
          <a:bodyPr>
            <a:normAutofit/>
          </a:bodyPr>
          <a:lstStyle/>
          <a:p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文言文的常見虛詞</a:t>
            </a:r>
            <a:endParaRPr lang="zh-HK" altLang="en-US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09FE205-CA82-15AE-B3A5-0B68FC203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3974" y="946727"/>
            <a:ext cx="9704390" cy="5911273"/>
          </a:xfrm>
        </p:spPr>
        <p:txBody>
          <a:bodyPr>
            <a:normAutofit/>
          </a:bodyPr>
          <a:lstStyle/>
          <a:p>
            <a:pPr algn="l"/>
            <a:r>
              <a:rPr lang="zh-TW" altLang="en-US" sz="2400" b="0" i="0" u="sng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虛詞</a:t>
            </a:r>
            <a:r>
              <a:rPr lang="en-US" altLang="zh-TW" sz="2400" b="0" i="0" u="sng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2400" b="0" i="0" u="sng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之</a:t>
            </a:r>
            <a:r>
              <a:rPr lang="en-US" altLang="zh-TW" sz="2400" b="0" i="0" u="sng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sz="2400" b="1" i="0" dirty="0"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l">
              <a:buNone/>
            </a:pPr>
            <a:r>
              <a:rPr lang="zh-TW" altLang="en-US" sz="24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「之」字有代詞、動詞和助詞三種詞性。</a:t>
            </a:r>
          </a:p>
          <a:p>
            <a:pPr marL="0" indent="0" algn="l">
              <a:buNone/>
            </a:pPr>
            <a:r>
              <a:rPr lang="en-US" altLang="zh-TW" sz="24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用作代詞。批示代詞，表近指，譯為「這」；第一、第三人稱，代人、代物、代事，譯為「他（他們」「它（它們）」。</a:t>
            </a:r>
          </a:p>
          <a:p>
            <a:pPr marL="0" indent="0" algn="l">
              <a:buNone/>
            </a:pPr>
            <a:r>
              <a:rPr lang="en-US" altLang="zh-TW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用作結構助詞。定語的標志，用在名詞之間，譯為「的」；補語的標志，用在動詞、形容詞，譯為「得」。</a:t>
            </a:r>
            <a:endParaRPr lang="en-US" altLang="zh-TW" sz="2400" b="0" i="0" dirty="0"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l">
              <a:buNone/>
            </a:pPr>
            <a:r>
              <a:rPr lang="en-US" altLang="zh-TW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用作音節助詞，用在形容詞、副詞或某些動詞的末尾，或用在三個字之間，使之湊成四個字，只起調整音節的作用，無義。</a:t>
            </a:r>
            <a:endParaRPr lang="en-US" altLang="zh-TW" sz="2400" b="0" i="0" dirty="0"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2400" b="0" i="0" u="sng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虛詞</a:t>
            </a:r>
            <a:r>
              <a:rPr lang="en-US" altLang="zh-TW" sz="2400" b="0" i="0" u="sng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2400" b="0" i="0" u="sng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乎</a:t>
            </a:r>
            <a:r>
              <a:rPr lang="en-US" altLang="zh-TW" sz="2400" b="0" i="0" u="sng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sz="2400" b="1" i="0" dirty="0"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l">
              <a:buNone/>
            </a:pPr>
            <a:r>
              <a:rPr lang="zh-TW" altLang="en-US" sz="24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「乎」字有介詞，語氣助詞兩種詞性。</a:t>
            </a:r>
          </a:p>
          <a:p>
            <a:pPr marL="0" indent="0" algn="l">
              <a:buNone/>
            </a:pPr>
            <a:r>
              <a:rPr lang="en-US" altLang="zh-TW" sz="24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24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、介詞相當「於」。</a:t>
            </a:r>
          </a:p>
          <a:p>
            <a:pPr marL="0" indent="0" algn="l">
              <a:buNone/>
            </a:pPr>
            <a:r>
              <a:rPr lang="en-US" altLang="zh-TW" sz="24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2400" b="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、語氣助詞可以表示感嘆、測度、疑問語氣，可譯為「啊」「吧」「嗎」等；也可以在句中表停頓。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942705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03E068E-963E-8C32-F221-E9AEDC7FD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0158" y="858982"/>
            <a:ext cx="10313988" cy="5763440"/>
          </a:xfrm>
        </p:spPr>
        <p:txBody>
          <a:bodyPr>
            <a:normAutofit/>
          </a:bodyPr>
          <a:lstStyle/>
          <a:p>
            <a:pPr algn="l"/>
            <a:r>
              <a:rPr lang="zh-TW" altLang="en-US" sz="2400" b="0" i="0" u="sng" dirty="0">
                <a:solidFill>
                  <a:srgbClr val="32364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虛詞</a:t>
            </a:r>
            <a:r>
              <a:rPr lang="en-US" altLang="zh-TW" sz="2400" b="0" i="0" u="sng" dirty="0">
                <a:solidFill>
                  <a:srgbClr val="32364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2400" b="0" i="0" u="sng" dirty="0">
                <a:solidFill>
                  <a:srgbClr val="32364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者</a:t>
            </a:r>
            <a:r>
              <a:rPr lang="en-US" altLang="zh-TW" sz="2400" b="0" i="0" u="sng" dirty="0">
                <a:solidFill>
                  <a:srgbClr val="32364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sz="2400" b="1" i="0" dirty="0">
              <a:solidFill>
                <a:srgbClr val="323643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l">
              <a:buNone/>
            </a:pPr>
            <a:r>
              <a:rPr lang="zh-TW" altLang="en-US" sz="2400" b="0" i="0" dirty="0">
                <a:solidFill>
                  <a:srgbClr val="32364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「者」字有五種用法：</a:t>
            </a:r>
          </a:p>
          <a:p>
            <a:pPr marL="0" indent="0" algn="l">
              <a:buNone/>
            </a:pPr>
            <a:r>
              <a:rPr lang="en-US" altLang="zh-TW" sz="2400" b="0" i="0" dirty="0">
                <a:solidFill>
                  <a:srgbClr val="32364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2400" b="0" i="0" dirty="0">
                <a:solidFill>
                  <a:srgbClr val="32364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、「者」字結構，附在形容詞、動詞或動詞性短語之後，組成名詞性短語。</a:t>
            </a:r>
          </a:p>
          <a:p>
            <a:pPr marL="0" indent="0" algn="l">
              <a:buNone/>
            </a:pPr>
            <a:r>
              <a:rPr lang="en-US" altLang="zh-TW" sz="2400" b="0" i="0" dirty="0">
                <a:solidFill>
                  <a:srgbClr val="32364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2400" b="0" i="0" dirty="0">
                <a:solidFill>
                  <a:srgbClr val="32364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、放在一個詞或一組詞後邊，起提頓作用，先用「</a:t>
            </a:r>
            <a:r>
              <a:rPr lang="en-US" altLang="zh-TW" sz="2400" b="0" i="0" dirty="0">
                <a:solidFill>
                  <a:srgbClr val="32364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……</a:t>
            </a:r>
            <a:r>
              <a:rPr lang="zh-TW" altLang="en-US" sz="2400" b="0" i="0" dirty="0">
                <a:solidFill>
                  <a:srgbClr val="32364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者」提出在說明的事物，稍微停頓下，然後說明或論斷。</a:t>
            </a:r>
          </a:p>
          <a:p>
            <a:pPr marL="0" indent="0" algn="l">
              <a:buNone/>
            </a:pPr>
            <a:r>
              <a:rPr lang="en-US" altLang="zh-TW" sz="2400" b="0" i="0" dirty="0">
                <a:solidFill>
                  <a:srgbClr val="32364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2400" b="0" i="0" dirty="0">
                <a:solidFill>
                  <a:srgbClr val="32364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、放在數詞後邊，譯為「個」「樣」等。</a:t>
            </a:r>
          </a:p>
          <a:p>
            <a:pPr marL="0" indent="0" algn="l">
              <a:buNone/>
            </a:pPr>
            <a:r>
              <a:rPr lang="en-US" altLang="zh-TW" sz="2400" b="0" i="0" dirty="0">
                <a:solidFill>
                  <a:srgbClr val="32364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2400" b="0" i="0" dirty="0">
                <a:solidFill>
                  <a:srgbClr val="32364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、有時放在時間副詞之後，起語助作用，可不譯。</a:t>
            </a:r>
          </a:p>
          <a:p>
            <a:pPr marL="0" indent="0" algn="l">
              <a:buNone/>
            </a:pPr>
            <a:r>
              <a:rPr lang="en-US" altLang="zh-TW" sz="2400" b="0" i="0" dirty="0">
                <a:solidFill>
                  <a:srgbClr val="32364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sz="2400" b="0" i="0" dirty="0">
                <a:solidFill>
                  <a:srgbClr val="32364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、「者」「也」連用，表示判斷。</a:t>
            </a:r>
            <a:endParaRPr lang="en-US" altLang="zh-TW" sz="2400" b="0" i="0" dirty="0">
              <a:solidFill>
                <a:srgbClr val="323643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2400" b="0" i="0" u="sng" dirty="0">
                <a:solidFill>
                  <a:srgbClr val="32364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虛詞</a:t>
            </a:r>
            <a:r>
              <a:rPr lang="en-US" altLang="zh-TW" sz="2400" b="0" i="0" u="sng" dirty="0">
                <a:solidFill>
                  <a:srgbClr val="32364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2400" b="0" i="0" u="sng" dirty="0">
                <a:solidFill>
                  <a:srgbClr val="32364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也</a:t>
            </a:r>
            <a:r>
              <a:rPr lang="en-US" altLang="zh-TW" sz="2400" b="0" i="0" u="sng" dirty="0">
                <a:solidFill>
                  <a:srgbClr val="32364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endParaRPr lang="zh-TW" altLang="en-US" sz="2400" b="1" i="0" dirty="0">
              <a:solidFill>
                <a:srgbClr val="323643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l">
              <a:buNone/>
            </a:pPr>
            <a:r>
              <a:rPr lang="zh-TW" altLang="en-US" sz="2400" b="0" i="0" dirty="0">
                <a:solidFill>
                  <a:srgbClr val="323643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「也」 是語氣助詞，用在句末，表示感嘆、判斷、肯定、疑問語氣；用在句中，表示停頓，以舒緩語氣 。</a:t>
            </a:r>
          </a:p>
          <a:p>
            <a:pPr marL="0" indent="0" algn="l">
              <a:buNone/>
            </a:pPr>
            <a:endParaRPr lang="en-US" altLang="zh-TW" sz="2400" b="0" i="0" dirty="0">
              <a:solidFill>
                <a:srgbClr val="323643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l">
              <a:buNone/>
            </a:pPr>
            <a:endParaRPr lang="zh-TW" altLang="en-US" sz="2400" b="0" i="0" dirty="0">
              <a:solidFill>
                <a:srgbClr val="323643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4247532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21D91BD-5430-9F67-7544-4CB6B3016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9433" y="378690"/>
            <a:ext cx="7256752" cy="71581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我認為唐代的文言文最出色，其中我最喜愛的作家是歐陽修。</a:t>
            </a:r>
            <a:r>
              <a:rPr lang="zh-TW" altLang="en-US" sz="240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歐陽修，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字</a:t>
            </a:r>
            <a:r>
              <a:rPr lang="zh-TW" altLang="en-US" sz="240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永叔。籍貫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江西省吉安市</a:t>
            </a:r>
            <a:r>
              <a:rPr lang="zh-TW" altLang="en-US" sz="240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，生於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四川綿陽</a:t>
            </a:r>
            <a:r>
              <a:rPr lang="zh-TW" altLang="en-US" sz="240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，是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北宋</a:t>
            </a:r>
            <a:r>
              <a:rPr lang="zh-TW" altLang="en-US" sz="240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時期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文學家</a:t>
            </a:r>
            <a:r>
              <a:rPr lang="zh-TW" altLang="en-US" sz="240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史學家</a:t>
            </a:r>
            <a:r>
              <a:rPr lang="zh-TW" altLang="en-US" sz="240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政治家</a:t>
            </a:r>
            <a:r>
              <a:rPr lang="zh-TW" altLang="en-US" sz="240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，為「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唐宋八大家</a:t>
            </a:r>
            <a:r>
              <a:rPr lang="zh-TW" altLang="en-US" sz="240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」、「千古文章四大家」之一。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他曾擔任多個官職，包括兵部尚書、知州等，並在政治上提倡改革，努力推動宋代的文治政策。歐陽修以道德和才華受到讚譽，推崇儒家思想，並對後來的文學發展有深遠影響。</a:t>
            </a:r>
          </a:p>
          <a:p>
            <a:pPr marL="0" indent="0">
              <a:buNone/>
            </a:pP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他擅長詩、文、詞，特別以</a:t>
            </a:r>
            <a:r>
              <a:rPr lang="zh-HK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文言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散文著稱。他的散文風格清新自然，深入淺出，影響了後世許多文人。</a:t>
            </a:r>
          </a:p>
          <a:p>
            <a:pPr marL="0" indent="0">
              <a:buNone/>
            </a:pP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歐陽修於</a:t>
            </a:r>
            <a:r>
              <a:rPr lang="en-US" altLang="zh-TW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1072</a:t>
            </a: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年逝世，留下了豐富的文學遺產和深厚的文化影響力。</a:t>
            </a:r>
            <a:endParaRPr lang="en-US" altLang="zh-TW" sz="2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其中我最喜愛的一篇散文是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HK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醉翁亭記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HK" altLang="en-US" sz="2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026" name="Picture 2" descr="歐陽修- 維基百科，自由的百科全書">
            <a:extLst>
              <a:ext uri="{FF2B5EF4-FFF2-40B4-BE49-F238E27FC236}">
                <a16:creationId xmlns:a16="http://schemas.microsoft.com/office/drawing/2014/main" id="{BB65E6F6-2FB6-2E6D-5182-98E02CE8D7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6185" y="1378238"/>
            <a:ext cx="3261265" cy="429288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6730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7F16D49-FD15-3B22-1A30-4132BBF2F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2780" y="180765"/>
            <a:ext cx="8911687" cy="1280890"/>
          </a:xfrm>
        </p:spPr>
        <p:txBody>
          <a:bodyPr>
            <a:normAutofit/>
          </a:bodyPr>
          <a:lstStyle/>
          <a:p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HK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醉翁亭記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endParaRPr lang="zh-HK" altLang="en-US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7EDEBE5-4969-68E6-2096-9558AFF2B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9757" y="1071418"/>
            <a:ext cx="9741333" cy="570807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   環滁皆山也。其西南諸峯，林壑尤美 ，望之蔚然而深秀 者， 琅 邪 也。山行六七里，漸聞水聲潺潺，而瀉出于兩峯之間者，釀泉也。峯 回路轉，有亭翼然，臨于泉上者，醉翁亭也。作亭者誰？山之僧 曰智 也。名之者誰？太守自謂也。太守與客來飲于此，飲少輒醉，而年又 最高，故自號曰醉翁也。醉翁之意不在酒，在乎山水之間也。山水之 樂，得之心而寓之酒也。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   若夫日出而林霏開，雲歸而巖穴暝，晦明變化者，山間之朝暮也。 野芳發而幽香，佳木秀而繁陰，風霜高潔，水落而石出者，山間之四 時也。朝而往，暮而歸，四時之景不同，而樂亦無窮也。 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   至于負者歌于塗，行者休于樹；前者呼，後者應；傴僂提攜，往 來而不絕者，滁人遊也。臨 谿而漁， 谿 深而魚肥；釀泉為酒，泉香而 酒洌；山肴野蔌，雜然而前陳者，太守宴也。宴酣之樂，非絲非竹 ， 射者中，弈者勝， 觥籌交錯，起坐而諠譁者，眾賓懽也。蒼顏白髮， 頹然乎其間者，太守醉也。             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已而夕陽在山，人影散亂，太守歸而賓客從也。樹林陰翳，鳴聲 上下，遊人去而禽鳥樂也。然而禽鳥知山林之樂，而不知人之樂；人 知從太守遊而樂，而不知太守之樂其樂也。 醉能同其樂，醒能述以文者，太守也。太守謂誰？廬陵歐陽修</a:t>
            </a:r>
            <a:r>
              <a:rPr lang="zh-TW" altLang="en-US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也。</a:t>
            </a:r>
            <a:endParaRPr lang="zh-HK" altLang="en-US" sz="2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98223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1313E15C-99CC-D503-45D8-C14D648E196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95928" y="1225689"/>
            <a:ext cx="11369964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HK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1      </a:t>
            </a:r>
            <a:r>
              <a:rPr kumimoji="0" lang="zh-HK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滁</a:t>
            </a:r>
            <a:r>
              <a:rPr kumimoji="0" lang="en-US" altLang="zh-HK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︰</a:t>
            </a:r>
            <a:r>
              <a:rPr kumimoji="0" lang="zh-HK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滁州。</a:t>
            </a:r>
            <a:endParaRPr kumimoji="0" lang="zh-HK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HK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2      </a:t>
            </a:r>
            <a:r>
              <a:rPr kumimoji="0" lang="zh-HK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林壑：樹林山谷。</a:t>
            </a:r>
            <a:endParaRPr kumimoji="0" lang="zh-HK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HK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3      </a:t>
            </a:r>
            <a:r>
              <a:rPr kumimoji="0" lang="zh-HK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蔚然：草木茂盛貌。</a:t>
            </a:r>
            <a:endParaRPr kumimoji="0" lang="zh-HK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HK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4      </a:t>
            </a:r>
            <a:r>
              <a:rPr kumimoji="0" lang="zh-HK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琅琊：山名，在安徽滁州西南十裏。</a:t>
            </a:r>
            <a:endParaRPr kumimoji="0" lang="zh-HK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HK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5      </a:t>
            </a:r>
            <a:r>
              <a:rPr kumimoji="0" lang="zh-HK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釀泉：水清可以釀酒，故稱釀泉。</a:t>
            </a:r>
            <a:endParaRPr kumimoji="0" lang="zh-HK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HK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6      </a:t>
            </a:r>
            <a:r>
              <a:rPr kumimoji="0" lang="zh-HK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翼然：如鳥展翅貌。</a:t>
            </a:r>
            <a:endParaRPr kumimoji="0" lang="zh-HK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HK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7      </a:t>
            </a:r>
            <a:r>
              <a:rPr kumimoji="0" lang="zh-HK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太守：</a:t>
            </a:r>
            <a:r>
              <a:rPr lang="zh-TW" altLang="en-US" sz="2000" i="0" dirty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歐陽修自己</a:t>
            </a:r>
            <a:r>
              <a:rPr kumimoji="0" lang="zh-HK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kumimoji="0" lang="zh-HK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HK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8      </a:t>
            </a:r>
            <a:r>
              <a:rPr kumimoji="0" lang="zh-HK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林霏開：樹林間的霧氣消散了。</a:t>
            </a:r>
            <a:endParaRPr kumimoji="0" lang="zh-HK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HK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9      </a:t>
            </a:r>
            <a:r>
              <a:rPr kumimoji="0" lang="zh-HK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雲歸：歸，指回到山裏。意思是古人以為雲是出自山中的。</a:t>
            </a:r>
            <a:endParaRPr kumimoji="0" lang="zh-HK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HK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10    </a:t>
            </a:r>
            <a:r>
              <a:rPr kumimoji="0" lang="zh-HK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傴僂：彎腰曲背的樣子，指老年人。</a:t>
            </a:r>
            <a:endParaRPr kumimoji="0" lang="zh-HK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HK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11    </a:t>
            </a:r>
            <a:r>
              <a:rPr kumimoji="0" lang="zh-HK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提攜：牽引而行，這裏指小孩。</a:t>
            </a:r>
            <a:endParaRPr kumimoji="0" lang="zh-HK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HK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12    </a:t>
            </a:r>
            <a:r>
              <a:rPr kumimoji="0" lang="zh-HK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泉香而酒冽：冽，清。一本作「泉冽而酒香」。</a:t>
            </a:r>
            <a:endParaRPr kumimoji="0" lang="zh-HK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HK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13    </a:t>
            </a:r>
            <a:r>
              <a:rPr kumimoji="0" lang="zh-HK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山肴野蔌：野味野菜。</a:t>
            </a:r>
            <a:endParaRPr kumimoji="0" lang="zh-HK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HK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14    </a:t>
            </a:r>
            <a:r>
              <a:rPr kumimoji="0" lang="zh-HK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射：指投壺。古人飲宴時的一種遊戲，以箭矢投入壺中，以投中多少決勝負，負者罰酒。</a:t>
            </a:r>
            <a:endParaRPr kumimoji="0" lang="zh-HK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HK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15    </a:t>
            </a:r>
            <a:r>
              <a:rPr kumimoji="0" lang="zh-HK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觥籌交錯：觥，一種大酒杯。籌，記飲酒數的籌碼。杯子和籌碼相錯雜，形容喝酒盡歡之狀。</a:t>
            </a:r>
            <a:endParaRPr kumimoji="0" lang="zh-HK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HK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16    </a:t>
            </a:r>
            <a:r>
              <a:rPr kumimoji="0" lang="zh-HK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頹然：醉倒的樣子。</a:t>
            </a:r>
            <a:endParaRPr kumimoji="0" lang="zh-HK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HK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17    </a:t>
            </a:r>
            <a:r>
              <a:rPr kumimoji="0" lang="zh-HK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陰翳：樹木遮蔽成蔭。</a:t>
            </a:r>
            <a:endParaRPr kumimoji="0" lang="zh-HK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HK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         </a:t>
            </a:r>
            <a:endParaRPr kumimoji="0" lang="zh-HK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1DCE81FC-59BB-8CB5-A3ED-600797078504}"/>
              </a:ext>
            </a:extLst>
          </p:cNvPr>
          <p:cNvSpPr txBox="1"/>
          <p:nvPr/>
        </p:nvSpPr>
        <p:spPr>
          <a:xfrm>
            <a:off x="1902691" y="110837"/>
            <a:ext cx="7213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注釋</a:t>
            </a:r>
            <a:endParaRPr lang="zh-HK" altLang="en-US" sz="4400" dirty="0">
              <a:solidFill>
                <a:schemeClr val="accent2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69660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FC63102-EE5A-ABA4-C359-C2099DD0D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8816" y="153055"/>
            <a:ext cx="8911687" cy="1280890"/>
          </a:xfrm>
        </p:spPr>
        <p:txBody>
          <a:bodyPr>
            <a:normAutofit/>
          </a:bodyPr>
          <a:lstStyle/>
          <a:p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語釋</a:t>
            </a:r>
            <a:endParaRPr lang="zh-HK" altLang="en-US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6A3CBD4-FCE6-14C1-AF4B-F5B6CF7F07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119022" y="948690"/>
            <a:ext cx="10991273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HK" altLang="zh-HK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環繞著滁州的都是山。西南面的幾座山峰，樹林山谷尤其美好，望過去草木茂盛、幽深秀麗的，就是瑯琊山了。沿著山道走六、七里，漸漸聽到潺潺的流水聲，那從兩座山峰之間瀉流而出的，就是釀泉了。經過一段依著山勢迴轉的路，有一座簷角像鳥兒展翅高翹的亭子，緊靠著泉水上邊，就是醉翁亭了。建造這座亭子的人是誰？是山中的和尚智仙。為這座亭子取名的是誰？是滁州太守用自己的別號為亭子命名。太守與賓客來這裏飲酒，稍微喝一點就醉了，而且年紀又最大，所以自號醉翁。醉翁的心意其實不在於酒，而在於山水之間。遊山玩水的樂趣，是由心神領會，而寄托在酒上的啊。</a:t>
            </a:r>
            <a:endParaRPr kumimoji="0" lang="zh-HK" altLang="zh-HK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HK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   每當太陽升起，樹林間的霧氣便消散，雲煙如果攏集回來，山巖洞穴便會顯得昏黑。這種陰暗光明的交替變化，就是山中的早晨和晚上。山野的花開了，散發陣陣清幽香氣；美好的樹木茁長了，形成濃密的綠蔭，天高風爽，霖露潔白；水位低落了，河床的石顯露出來，就是山中的四季。早晨上山遊玩，晚間下山歸來，四季景色各不相同，遊玩所得的樂趣也就無窮無盡了。</a:t>
            </a:r>
            <a:endParaRPr kumimoji="0" lang="zh-HK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HK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   至於那些揹著東西的人邊走邊唱，趕路的人在樹下休息，走在前面的人招呼著，走在後面的人答應著，彎腰曲背的老人、被拖著抱著的小孩，來來往往不絕於途的，是滁州的人到這裡來遊玩。到溪邊釣魚，水又深，魚又肥壯；用釀泉造酒，泉水甘香，酒清醇好喝；各種野味和山菜，錯雜地放在面前，就是太守主辦的筵席。宴會上大家開懷暢飲的樂趣，並不在於絃琴和簫笛，而是投壺的投中了，下棋的下贏了，酒杯和行酒令的籌，雜亂地在人的手中傳來傳去，有的站起來，有的在座位上喧嘩大叫，一眾賓客盡情歡樂。其中一個容貌衰老、頭髮花白、醉醺醺地傾側在朋友中間，卻是太守喝醉了。</a:t>
            </a:r>
            <a:endParaRPr kumimoji="0" lang="zh-HK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HK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  過了一會，黃昏的太陽落到山頭了，人們的影子分散雜亂，這時宴會完結，賓客跟著太守一起回去。樹林漸漸陰暗起來，上下響起了鳥鳴的聲音，遊人一離開，禽鳥就快快樂樂地鳴叫。不過，禽鳥大概只懂得自然山林的樂趣，而不了解人的樂趣。一般人只知道跟從太守遊覽山水的樂趣，而不知道太守是因為人們歡樂而感到歡樂。喝醉時能夠和人共同歡樂，醒來後能夠以文章記述歡樂的情景，就是太守啊。太守是誰呢？就是廬陵的歐陽修了。</a:t>
            </a:r>
            <a:endParaRPr kumimoji="0" lang="zh-HK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63541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356C375-4401-9B4A-4ECE-C30A6BE6C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HK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文章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寓</a:t>
            </a:r>
            <a:r>
              <a:rPr lang="zh-HK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30D4308-A8EF-45D2-3F24-ED4E7C6898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8182" y="1905000"/>
            <a:ext cx="9601921" cy="57450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「</a:t>
            </a:r>
            <a:r>
              <a:rPr lang="zh-TW" altLang="en-US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醉翁之意不在酒」是</a:t>
            </a:r>
            <a:r>
              <a:rPr lang="en-US" altLang="zh-TW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醉翁亭記</a:t>
            </a:r>
            <a:r>
              <a:rPr lang="en-US" altLang="zh-TW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中最著名的一句，這句話提醒人們，生活的真正意義不在於表面的享樂，而在於深層的體驗和感悟。人們應該尋求更深的快樂和滿足，而不僅僅是追求物質的享樂。</a:t>
            </a:r>
            <a:endParaRPr lang="en-US" altLang="zh-TW" sz="2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  歐陽修通過這句話，表達對自然的熱愛和對生命意義的思考。醉酒的狀態象徵著一種放鬆和自由，真正的享受則來自於與自然的融合。總之，「醉翁之意不在酒」不僅是對飲酒的表面描述，更是一種對人生、自然和精神生活的深刻思考，體現了歐陽修的文人情懷和哲學觀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29158799"/>
      </p:ext>
    </p:extLst>
  </p:cSld>
  <p:clrMapOvr>
    <a:masterClrMapping/>
  </p:clrMapOvr>
</p:sld>
</file>

<file path=ppt/theme/theme1.xml><?xml version="1.0" encoding="utf-8"?>
<a:theme xmlns:a="http://schemas.openxmlformats.org/drawingml/2006/main" name="絲縷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10465BB85CB54BA1117EE023E3F4F1" ma:contentTypeVersion="14" ma:contentTypeDescription="Create a new document." ma:contentTypeScope="" ma:versionID="69b145659bc1766ded416e3614358a19">
  <xsd:schema xmlns:xsd="http://www.w3.org/2001/XMLSchema" xmlns:xs="http://www.w3.org/2001/XMLSchema" xmlns:p="http://schemas.microsoft.com/office/2006/metadata/properties" xmlns:ns2="5c365a9d-46e1-4b8d-988b-245b57a2e005" xmlns:ns3="f3e3d0c9-2d28-4564-8f19-9b09cd485ec7" targetNamespace="http://schemas.microsoft.com/office/2006/metadata/properties" ma:root="true" ma:fieldsID="e87d5645ef4da2b878cc4d1ca51fe35d" ns2:_="" ns3:_="">
    <xsd:import namespace="5c365a9d-46e1-4b8d-988b-245b57a2e005"/>
    <xsd:import namespace="f3e3d0c9-2d28-4564-8f19-9b09cd485ec7"/>
    <xsd:element name="properties">
      <xsd:complexType>
        <xsd:sequence>
          <xsd:element name="documentManagement">
            <xsd:complexType>
              <xsd:all>
                <xsd:element ref="ns2:ReferenceId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365a9d-46e1-4b8d-988b-245b57a2e005" elementFormDefault="qualified">
    <xsd:import namespace="http://schemas.microsoft.com/office/2006/documentManagement/types"/>
    <xsd:import namespace="http://schemas.microsoft.com/office/infopath/2007/PartnerControls"/>
    <xsd:element name="ReferenceId" ma:index="8" nillable="true" ma:displayName="ReferenceId" ma:indexed="true" ma:internalName="ReferenceId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9563101d-9ff8-46d0-bf04-4e47d704191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e3d0c9-2d28-4564-8f19-9b09cd485ec7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0248365e-3290-43fa-ac69-99a0317efd61}" ma:internalName="TaxCatchAll" ma:showField="CatchAllData" ma:web="f3e3d0c9-2d28-4564-8f19-9b09cd485ec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ferenceId xmlns="5c365a9d-46e1-4b8d-988b-245b57a2e005" xsi:nil="true"/>
    <TaxCatchAll xmlns="f3e3d0c9-2d28-4564-8f19-9b09cd485ec7" xsi:nil="true"/>
    <lcf76f155ced4ddcb4097134ff3c332f xmlns="5c365a9d-46e1-4b8d-988b-245b57a2e00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462B20D-2920-4E95-96B3-9481593AB499}"/>
</file>

<file path=customXml/itemProps2.xml><?xml version="1.0" encoding="utf-8"?>
<ds:datastoreItem xmlns:ds="http://schemas.openxmlformats.org/officeDocument/2006/customXml" ds:itemID="{77CBC523-80D6-40DD-9F59-B55E986540D6}"/>
</file>

<file path=customXml/itemProps3.xml><?xml version="1.0" encoding="utf-8"?>
<ds:datastoreItem xmlns:ds="http://schemas.openxmlformats.org/officeDocument/2006/customXml" ds:itemID="{1A05FC3F-874C-478F-A59E-1A4E9C04AE65}"/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105</TotalTime>
  <Words>2334</Words>
  <Application>Microsoft Office PowerPoint</Application>
  <PresentationFormat>寬螢幕</PresentationFormat>
  <Paragraphs>73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6" baseType="lpstr">
      <vt:lpstr>標楷體</vt:lpstr>
      <vt:lpstr>Arial</vt:lpstr>
      <vt:lpstr>Century Gothic</vt:lpstr>
      <vt:lpstr>Wingdings 3</vt:lpstr>
      <vt:lpstr>絲縷</vt:lpstr>
      <vt:lpstr>文言文</vt:lpstr>
      <vt:lpstr>文言文的歷史</vt:lpstr>
      <vt:lpstr>文言文的常見虛詞</vt:lpstr>
      <vt:lpstr>PowerPoint 簡報</vt:lpstr>
      <vt:lpstr>PowerPoint 簡報</vt:lpstr>
      <vt:lpstr>《醉翁亭記》</vt:lpstr>
      <vt:lpstr>PowerPoint 簡報</vt:lpstr>
      <vt:lpstr>語釋</vt:lpstr>
      <vt:lpstr>文章寓意</vt:lpstr>
      <vt:lpstr>個人感受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fei lung wong</dc:creator>
  <cp:lastModifiedBy>fei lung wong</cp:lastModifiedBy>
  <cp:revision>3</cp:revision>
  <dcterms:created xsi:type="dcterms:W3CDTF">2025-01-27T05:07:50Z</dcterms:created>
  <dcterms:modified xsi:type="dcterms:W3CDTF">2025-01-27T06:53:47Z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0x0101006610465BB85CB54BA1117EE023E3F4F1</vt:lpwstr>
  </property>
</Properties>
</file>