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Raleway" panose="020B0803030101060003" pitchFamily="34" charset="0"/>
      <p:bold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318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700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c018b13ab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c018b13ab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c018b13ab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c018b13ab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c018b13ab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c018b13ab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c018b13ab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c018b13ab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c018b13ab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c018b13ab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c018b13ab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c018b13ab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c018b13ab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c018b13ab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c018b13ab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c018b13ab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c018b13ab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c018b13ab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zh-yue.wikipedia.org/wiki/%E7%84%A1%E9%99%90%E5%B0%8F%E6%95%B8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6%97%A0%E7%90%86%E6%95%B0" TargetMode="External"/><Relationship Id="rId3" Type="http://schemas.openxmlformats.org/officeDocument/2006/relationships/hyperlink" Target="https://zh.wikipedia.org/wiki/%E5%9C%86" TargetMode="External"/><Relationship Id="rId7" Type="http://schemas.openxmlformats.org/officeDocument/2006/relationships/hyperlink" Target="https://zh.wikipedia.org/wiki/%E8%BF%91%E4%BC%BC%E5%80%BC" TargetMode="External"/><Relationship Id="rId2" Type="http://schemas.openxmlformats.org/officeDocument/2006/relationships/hyperlink" Target="https://zh.wikipedia.org/wiki/%E6%95%B0%E5%AD%A6%E5%B8%B8%E6%95%B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zh.wikipedia.org/wiki/%E6%AF%94%E7%8E%87" TargetMode="External"/><Relationship Id="rId11" Type="http://schemas.openxmlformats.org/officeDocument/2006/relationships/hyperlink" Target="https://zh.wikipedia.org/wiki/%E5%BE%AA%E7%8E%AF%E5%B0%8F%E6%95%B0" TargetMode="External"/><Relationship Id="rId5" Type="http://schemas.openxmlformats.org/officeDocument/2006/relationships/hyperlink" Target="https://zh.wikipedia.org/wiki/%E7%9B%B4%E5%BE%84" TargetMode="External"/><Relationship Id="rId10" Type="http://schemas.openxmlformats.org/officeDocument/2006/relationships/hyperlink" Target="https://zh.wikipedia.org/wiki/%E5%B0%8F%E6%95%B0" TargetMode="External"/><Relationship Id="rId4" Type="http://schemas.openxmlformats.org/officeDocument/2006/relationships/hyperlink" Target="https://zh.wikipedia.org/wiki/%E5%9C%86%E5%91%A8" TargetMode="External"/><Relationship Id="rId9" Type="http://schemas.openxmlformats.org/officeDocument/2006/relationships/hyperlink" Target="https://zh.wikipedia.org/wiki/%E5%88%86%E6%95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900FF"/>
                </a:solidFill>
              </a:rPr>
              <a:t>何芷澄五謙(11)</a:t>
            </a:r>
            <a:endParaRPr>
              <a:solidFill>
                <a:srgbClr val="8E7CC3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9900FF"/>
                </a:solidFill>
              </a:rPr>
              <a:t>生活中的數學</a:t>
            </a:r>
            <a:endParaRPr sz="36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680925" y="524975"/>
            <a:ext cx="7688700" cy="4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總結</a:t>
            </a:r>
            <a:endParaRPr sz="3600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729450" y="13801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0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數字在這個世界上是有</a:t>
            </a:r>
            <a:r>
              <a:rPr lang="zh-TW" sz="30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無</a:t>
            </a:r>
            <a:r>
              <a:rPr lang="zh-TW" sz="30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數個的;數字可以用於日常生活中;數字能相</a:t>
            </a:r>
            <a:r>
              <a:rPr lang="zh-TW" sz="30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乘，相除，相加，相減;</a:t>
            </a:r>
            <a:r>
              <a:rPr lang="zh-TW" sz="30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數字一直在我們的身旁；數字有很多用途。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729450" y="515250"/>
            <a:ext cx="7688700" cy="13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>
                <a:solidFill>
                  <a:srgbClr val="CC412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感想</a:t>
            </a:r>
            <a:endParaRPr sz="3600">
              <a:solidFill>
                <a:srgbClr val="CC4125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729450" y="1427500"/>
            <a:ext cx="7688700" cy="2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000">
                <a:solidFill>
                  <a:srgbClr val="CC4125"/>
                </a:solidFill>
              </a:rPr>
              <a:t>這次的生活中的數學令我學到了很多新知識，希望下次能再研究一些更有趣的題目。</a:t>
            </a:r>
            <a:endParaRPr sz="3000">
              <a:solidFill>
                <a:srgbClr val="CC412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370375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 </a:t>
            </a: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00" y="1039325"/>
            <a:ext cx="3852776" cy="34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84888"/>
            <a:ext cx="3289901" cy="361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99500" y="466725"/>
            <a:ext cx="7688700" cy="3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3C78D8"/>
                </a:solidFill>
              </a:rPr>
              <a:t>數字(引言)</a:t>
            </a:r>
            <a:endParaRPr sz="3600">
              <a:solidFill>
                <a:srgbClr val="3C78D8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0" y="1340150"/>
            <a:ext cx="7688700" cy="3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3C78D8"/>
                </a:solidFill>
                <a:latin typeface="Raleway"/>
                <a:ea typeface="Raleway"/>
                <a:cs typeface="Raleway"/>
                <a:sym typeface="Raleway"/>
              </a:rPr>
              <a:t>數字在日常生活中經常可以看到。我們能在電梯裏看見,電腦鍵盤上看見,什至在身分證上也可以見到。而數字有無數個,例如:1,2,3,4,5等等(以此類推)                                      </a:t>
            </a:r>
            <a:endParaRPr sz="3000">
              <a:solidFill>
                <a:srgbClr val="3D85C6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7475" y="2795875"/>
            <a:ext cx="4545850" cy="2095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446925"/>
            <a:ext cx="76887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accent3"/>
                </a:solidFill>
              </a:rPr>
              <a:t>電梯裏的數字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 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500" y="1564950"/>
            <a:ext cx="2804629" cy="2832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29450" y="1378975"/>
            <a:ext cx="76887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990000"/>
                </a:solidFill>
              </a:rPr>
              <a:t>電腦鍵盤上的數字</a:t>
            </a:r>
            <a:endParaRPr sz="4800">
              <a:solidFill>
                <a:srgbClr val="990000"/>
              </a:solidFill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583875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 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500" y="2202800"/>
            <a:ext cx="3454076" cy="284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29450" y="1356725"/>
            <a:ext cx="7688700" cy="8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1C232"/>
                </a:solidFill>
              </a:rPr>
              <a:t>身分證上的數字</a:t>
            </a:r>
            <a:endParaRPr sz="4800">
              <a:solidFill>
                <a:srgbClr val="F1C232"/>
              </a:solidFill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729450" y="19527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  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250" y="2117675"/>
            <a:ext cx="4174899" cy="27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671225" y="457025"/>
            <a:ext cx="7688700" cy="12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>
                <a:solidFill>
                  <a:srgbClr val="A61C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內容探究</a:t>
            </a:r>
            <a:endParaRPr sz="3600">
              <a:solidFill>
                <a:srgbClr val="A61C00"/>
              </a:solidFill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727650" y="1437225"/>
            <a:ext cx="7688700" cy="28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000">
                <a:solidFill>
                  <a:srgbClr val="A64D79"/>
                </a:solidFill>
              </a:rPr>
              <a:t>我會去網上搜集一點跟</a:t>
            </a:r>
            <a:r>
              <a:rPr lang="zh-TW" sz="3000" b="1">
                <a:solidFill>
                  <a:srgbClr val="A64D79"/>
                </a:solidFill>
                <a:latin typeface="Raleway"/>
                <a:ea typeface="Raleway"/>
                <a:cs typeface="Raleway"/>
                <a:sym typeface="Raleway"/>
              </a:rPr>
              <a:t>數字有關的公式，看看那一些</a:t>
            </a:r>
            <a:r>
              <a:rPr lang="zh-TW" sz="3000">
                <a:solidFill>
                  <a:srgbClr val="A64D7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數字能相乘等等。而且我發現世界真的有數不完的</a:t>
            </a:r>
            <a:r>
              <a:rPr lang="zh-TW" sz="3000" b="1">
                <a:solidFill>
                  <a:srgbClr val="A64D79"/>
                </a:solidFill>
                <a:latin typeface="Raleway"/>
                <a:ea typeface="Raleway"/>
                <a:cs typeface="Raleway"/>
                <a:sym typeface="Raleway"/>
              </a:rPr>
              <a:t>數字，</a:t>
            </a:r>
            <a:r>
              <a:rPr lang="zh-TW" sz="3000">
                <a:solidFill>
                  <a:srgbClr val="A64D7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無論你怎麼加，它永遠都不會有正真正的一個答案。  </a:t>
            </a:r>
            <a:r>
              <a:rPr lang="zh-TW" sz="1000">
                <a:solidFill>
                  <a:srgbClr val="A64D7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                                            </a:t>
            </a:r>
            <a:r>
              <a:rPr lang="zh-TW" sz="10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30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數不完的數字</a:t>
            </a:r>
            <a:r>
              <a:rPr lang="en-US" altLang="zh-TW" dirty="0" smtClean="0"/>
              <a:t>---</a:t>
            </a:r>
            <a:r>
              <a:rPr lang="zh-TW" altLang="en-US" dirty="0" smtClean="0"/>
              <a:t>循環小數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循環小數係</a:t>
            </a:r>
            <a:r>
              <a:rPr lang="zh-HK" altLang="en-US" dirty="0">
                <a:hlinkClick r:id="rId2" tooltip="無限小數"/>
              </a:rPr>
              <a:t>無限小數</a:t>
            </a:r>
            <a:r>
              <a:rPr lang="zh-HK" altLang="en-US" dirty="0"/>
              <a:t>嘅一種。</a:t>
            </a:r>
          </a:p>
          <a:p>
            <a:r>
              <a:rPr lang="zh-HK" altLang="en-US" dirty="0" smtClean="0"/>
              <a:t>好似</a:t>
            </a:r>
            <a:r>
              <a:rPr lang="en-US" altLang="zh-HK" dirty="0" smtClean="0"/>
              <a:t> </a:t>
            </a:r>
            <a:r>
              <a:rPr lang="zh-TW" altLang="en-US" dirty="0" smtClean="0"/>
              <a:t>七分之一</a:t>
            </a:r>
            <a:r>
              <a:rPr lang="en-US" altLang="zh-HK" dirty="0" smtClean="0"/>
              <a:t>= </a:t>
            </a:r>
            <a:r>
              <a:rPr lang="en-US" altLang="zh-HK" dirty="0"/>
              <a:t>0.142857142857142857...</a:t>
            </a:r>
            <a:r>
              <a:rPr lang="zh-HK" altLang="en-US" dirty="0" smtClean="0"/>
              <a:t>，</a:t>
            </a:r>
            <a:r>
              <a:rPr lang="zh-TW" altLang="en-US" dirty="0" smtClean="0"/>
              <a:t>六分之十一</a:t>
            </a:r>
            <a:r>
              <a:rPr lang="en-US" altLang="zh-HK" dirty="0" smtClean="0"/>
              <a:t>= </a:t>
            </a:r>
            <a:r>
              <a:rPr lang="en-US" altLang="zh-HK" dirty="0"/>
              <a:t>1.833333...</a:t>
            </a:r>
            <a:r>
              <a:rPr lang="zh-HK" altLang="en-US" dirty="0"/>
              <a:t>等等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5763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數不完的</a:t>
            </a:r>
            <a:r>
              <a:rPr lang="zh-TW" altLang="en-US" dirty="0" smtClean="0"/>
              <a:t>數字</a:t>
            </a:r>
            <a:r>
              <a:rPr lang="en-US" altLang="zh-TW" dirty="0" smtClean="0"/>
              <a:t>---</a:t>
            </a:r>
            <a:r>
              <a:rPr lang="zh-TW" altLang="en-US" dirty="0" smtClean="0"/>
              <a:t>圓周率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圓周率</a:t>
            </a:r>
            <a:r>
              <a:rPr lang="zh-TW" altLang="en-US" dirty="0"/>
              <a:t>是一個</a:t>
            </a:r>
            <a:r>
              <a:rPr lang="zh-TW" altLang="en-US" dirty="0">
                <a:hlinkClick r:id="rId2" tooltip="數學常數"/>
              </a:rPr>
              <a:t>數學常數</a:t>
            </a:r>
            <a:r>
              <a:rPr lang="zh-TW" altLang="en-US" dirty="0"/>
              <a:t>，為一個</a:t>
            </a:r>
            <a:r>
              <a:rPr lang="zh-TW" altLang="en-US" dirty="0">
                <a:hlinkClick r:id="rId3" tooltip="圓"/>
              </a:rPr>
              <a:t>圓</a:t>
            </a:r>
            <a:r>
              <a:rPr lang="zh-TW" altLang="en-US" dirty="0"/>
              <a:t>的</a:t>
            </a:r>
            <a:r>
              <a:rPr lang="zh-TW" altLang="en-US" dirty="0">
                <a:hlinkClick r:id="rId4" tooltip="圓周"/>
              </a:rPr>
              <a:t>周長</a:t>
            </a:r>
            <a:r>
              <a:rPr lang="zh-TW" altLang="en-US" dirty="0"/>
              <a:t>和其</a:t>
            </a:r>
            <a:r>
              <a:rPr lang="zh-TW" altLang="en-US" dirty="0">
                <a:hlinkClick r:id="rId5" tooltip="直徑"/>
              </a:rPr>
              <a:t>直徑</a:t>
            </a:r>
            <a:r>
              <a:rPr lang="zh-TW" altLang="en-US" dirty="0"/>
              <a:t>的</a:t>
            </a:r>
            <a:r>
              <a:rPr lang="zh-TW" altLang="en-US" dirty="0">
                <a:hlinkClick r:id="rId6" tooltip="比率"/>
              </a:rPr>
              <a:t>比率</a:t>
            </a:r>
            <a:r>
              <a:rPr lang="zh-TW" altLang="en-US" dirty="0"/>
              <a:t>，</a:t>
            </a:r>
            <a:r>
              <a:rPr lang="zh-TW" altLang="en-US" dirty="0">
                <a:hlinkClick r:id="rId7" tooltip="近似值"/>
              </a:rPr>
              <a:t>近似值</a:t>
            </a:r>
            <a:r>
              <a:rPr lang="zh-TW" altLang="en-US" dirty="0"/>
              <a:t>約等於</a:t>
            </a:r>
            <a:r>
              <a:rPr lang="en-US" altLang="zh-TW" dirty="0"/>
              <a:t>3.14159</a:t>
            </a:r>
            <a:r>
              <a:rPr lang="zh-TW" altLang="en-US" dirty="0"/>
              <a:t>，常用</a:t>
            </a:r>
            <a:r>
              <a:rPr lang="zh-TW" altLang="en-US" dirty="0" smtClean="0"/>
              <a:t>符號</a:t>
            </a:r>
            <a:r>
              <a:rPr lang="en-US" altLang="zh-TW" dirty="0" smtClean="0"/>
              <a:t>PI</a:t>
            </a:r>
            <a:r>
              <a:rPr lang="zh-TW" altLang="en-US" dirty="0" smtClean="0"/>
              <a:t>來</a:t>
            </a:r>
            <a:r>
              <a:rPr lang="zh-TW" altLang="en-US" dirty="0"/>
              <a:t>表示。</a:t>
            </a:r>
          </a:p>
          <a:p>
            <a:r>
              <a:rPr lang="zh-TW" altLang="en-US" dirty="0" smtClean="0"/>
              <a:t>因為</a:t>
            </a:r>
            <a:r>
              <a:rPr lang="en-US" altLang="zh-TW" dirty="0" smtClean="0"/>
              <a:t>PI</a:t>
            </a:r>
            <a:r>
              <a:rPr lang="zh-TW" altLang="en-US" dirty="0" smtClean="0"/>
              <a:t> 是</a:t>
            </a:r>
            <a:r>
              <a:rPr lang="zh-TW" altLang="en-US" dirty="0"/>
              <a:t>一個</a:t>
            </a:r>
            <a:r>
              <a:rPr lang="zh-TW" altLang="en-US" dirty="0">
                <a:hlinkClick r:id="rId8" tooltip="無理數"/>
              </a:rPr>
              <a:t>無理數</a:t>
            </a:r>
            <a:r>
              <a:rPr lang="zh-TW" altLang="en-US" dirty="0"/>
              <a:t>，所以它不能用</a:t>
            </a:r>
            <a:r>
              <a:rPr lang="zh-TW" altLang="en-US" dirty="0">
                <a:hlinkClick r:id="rId9" tooltip="分數"/>
              </a:rPr>
              <a:t>分數</a:t>
            </a:r>
            <a:r>
              <a:rPr lang="zh-TW" altLang="en-US" dirty="0"/>
              <a:t>完全表示出來（即它的</a:t>
            </a:r>
            <a:r>
              <a:rPr lang="zh-TW" altLang="en-US" dirty="0">
                <a:hlinkClick r:id="rId10" tooltip="小數"/>
              </a:rPr>
              <a:t>小數</a:t>
            </a:r>
            <a:r>
              <a:rPr lang="zh-TW" altLang="en-US" dirty="0"/>
              <a:t>部分是一個無限不</a:t>
            </a:r>
            <a:r>
              <a:rPr lang="zh-TW" altLang="en-US" dirty="0">
                <a:hlinkClick r:id="rId11" tooltip="循環小數"/>
              </a:rPr>
              <a:t>循環小數</a:t>
            </a:r>
            <a:r>
              <a:rPr lang="zh-TW" altLang="en-US" dirty="0"/>
              <a:t>）。當然，它可以用</a:t>
            </a:r>
            <a:r>
              <a:rPr lang="zh-TW" altLang="en-US" dirty="0" smtClean="0"/>
              <a:t>像七分之二十二般</a:t>
            </a:r>
            <a:r>
              <a:rPr lang="zh-TW" altLang="en-US" dirty="0"/>
              <a:t>的有理數的近似值表示。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4739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79125" y="406400"/>
            <a:ext cx="7688700" cy="9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數字其他用法(硬幣/紙幣)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729450" y="1414950"/>
            <a:ext cx="7688700" cy="29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000" b="1">
                <a:solidFill>
                  <a:srgbClr val="38761D"/>
                </a:solidFill>
              </a:rPr>
              <a:t>我們可以在商店買東西時用上</a:t>
            </a:r>
            <a:r>
              <a:rPr lang="zh-TW" sz="3000">
                <a:solidFill>
                  <a:srgbClr val="38761D"/>
                </a:solidFill>
              </a:rPr>
              <a:t>數字。</a:t>
            </a:r>
            <a:endParaRPr sz="3000" b="1">
              <a:solidFill>
                <a:srgbClr val="38761D"/>
              </a:solidFill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150" y="2465900"/>
            <a:ext cx="4633200" cy="25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75" y="2360982"/>
            <a:ext cx="3517800" cy="246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如螢幕大小 (16:9)</PresentationFormat>
  <Paragraphs>26</Paragraphs>
  <Slides>12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Arial</vt:lpstr>
      <vt:lpstr>新細明體</vt:lpstr>
      <vt:lpstr>Roboto</vt:lpstr>
      <vt:lpstr>Raleway</vt:lpstr>
      <vt:lpstr>Lato</vt:lpstr>
      <vt:lpstr>Streamline</vt:lpstr>
      <vt:lpstr>何芷澄五謙(11)</vt:lpstr>
      <vt:lpstr>數字(引言)</vt:lpstr>
      <vt:lpstr>電梯裏的數字</vt:lpstr>
      <vt:lpstr>電腦鍵盤上的數字</vt:lpstr>
      <vt:lpstr>身分證上的數字</vt:lpstr>
      <vt:lpstr>內容探究</vt:lpstr>
      <vt:lpstr>數不完的數字---循環小數</vt:lpstr>
      <vt:lpstr>數不完的數字---圓周率</vt:lpstr>
      <vt:lpstr>數字其他用法(硬幣/紙幣)</vt:lpstr>
      <vt:lpstr>總結</vt:lpstr>
      <vt:lpstr>感想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何芷澄五謙(11)</dc:title>
  <cp:lastModifiedBy>tkk</cp:lastModifiedBy>
  <cp:revision>1</cp:revision>
  <dcterms:modified xsi:type="dcterms:W3CDTF">2020-06-16T09:56:43Z</dcterms:modified>
</cp:coreProperties>
</file>