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12192000" cy="6858000"/>
  <p:notesSz cx="6799263" cy="99298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kfcmps" initials="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BC3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4e\!4e&#21516;&#23416;&#20849;&#36890;&#36039;&#26009;&#22846;\&#23560;&#38988;&#30740;&#32722;\&#31532;&#19977;&#32068;\&#31532;&#19968;&#38988;&#26519;&#37799;&#3863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omainserver\users\4e\!4e&#21516;&#23416;&#20849;&#36890;&#36039;&#26009;&#22846;\&#23560;&#38988;&#30740;&#32722;\&#31532;&#19977;&#32068;\&#31532;2&#38988;&#22196;%20&#20977;&#2974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4e\!4e&#21516;&#23416;&#20849;&#36890;&#36039;&#26009;&#22846;\&#23560;&#38988;&#30740;&#32722;\&#31532;&#19977;&#32068;\&#31532;&#19977;&#38988;&#34311;&#26093;&#2624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omainserver\users\4e\!4e&#21516;&#23416;&#20849;&#36890;&#36039;&#26009;&#22846;\&#23560;&#38988;&#30740;&#32722;\&#31532;&#19977;&#32068;\&#31532;4&#38988;&#26519;&#26771;&#27859;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4e\!4e&#21516;&#23416;&#20849;&#36890;&#36039;&#26009;&#22846;\&#23560;&#38988;&#30740;&#32722;\&#31532;&#19977;&#32068;\&#35079;&#26412;%20&#31532;4&#38988;&#26519;&#26771;&#27859;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\\domainserver\users\4e\!4e&#21516;&#23416;&#20849;&#36890;&#36039;&#26009;&#22846;\&#23560;&#38988;&#30740;&#32722;\&#31532;&#19977;&#32068;\&#31532;&#20116;&#38988;%20&#23527;&#25991;&#35609;.xlsx" TargetMode="External"/><Relationship Id="rId4" Type="http://schemas.microsoft.com/office/2011/relationships/chartColorStyle" Target="colors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domainserver\users\4e\!4e&#21516;&#23416;&#20849;&#36890;&#36039;&#26009;&#22846;\&#23560;&#38988;&#30740;&#32722;\&#31532;&#19977;&#32068;\&#31532;6&#38988;&#22196;%20&#20977;&#2974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4e\!4e&#21516;&#23416;&#20849;&#36890;&#36039;&#26009;&#22846;\&#23560;&#38988;&#30740;&#32722;\&#31532;&#19977;&#32068;\&#31532;&#19971;&#39064;&#34311;&#26093;&#26249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domainserver\users\4e\!4e&#21516;&#23416;&#20849;&#36890;&#36039;&#26009;&#22846;\&#23560;&#38988;&#30740;&#32722;\&#31532;&#19977;&#32068;\&#31532;8&#38988;&#26519;&#37799;&#3863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sz="20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altLang="en-US" sz="20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2000" b="1" i="0" u="none" strike="noStrike" baseline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同學看</a:t>
            </a:r>
            <a:r>
              <a:rPr lang="zh-TW" altLang="en-US" sz="20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電視的情況</a:t>
            </a:r>
            <a:endParaRPr lang="zh-HK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工作表1!$A$2:$A$3</c:f>
              <c:strCache>
                <c:ptCount val="2"/>
                <c:pt idx="0">
                  <c:v>喜歡</c:v>
                </c:pt>
                <c:pt idx="1">
                  <c:v>不喜歡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49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476160"/>
        <c:axId val="88581632"/>
      </c:barChart>
      <c:catAx>
        <c:axId val="284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88581632"/>
        <c:crosses val="autoZero"/>
        <c:auto val="1"/>
        <c:lblAlgn val="ctr"/>
        <c:lblOffset val="100"/>
        <c:noMultiLvlLbl val="0"/>
      </c:catAx>
      <c:valAx>
        <c:axId val="8858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>
                    <a:latin typeface="標楷體" panose="03000509000000000000" pitchFamily="65" charset="-120"/>
                    <a:ea typeface="標楷體" panose="03000509000000000000" pitchFamily="65" charset="-120"/>
                  </a:defRPr>
                </a:pPr>
                <a:r>
                  <a:rPr lang="zh-TW" altLang="en-US" sz="1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人數</a:t>
                </a:r>
                <a:endParaRPr lang="zh-HK" altLang="en-US" sz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2847616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sz="18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altLang="en-US" sz="18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年級同學</a:t>
            </a:r>
            <a:r>
              <a:rPr lang="zh-TW" altLang="en-US" sz="18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每天看電視的時數 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546712428010671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634880396421887E-2"/>
          <c:y val="0.11536591741972364"/>
          <c:w val="0.78289403680037073"/>
          <c:h val="0.500098346211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沒有</c:v>
                </c:pt>
                <c:pt idx="1">
                  <c:v>1小時內</c:v>
                </c:pt>
                <c:pt idx="2">
                  <c:v>1小時至兩小時</c:v>
                </c:pt>
                <c:pt idx="3">
                  <c:v>兩小時至三小時</c:v>
                </c:pt>
                <c:pt idx="4">
                  <c:v>三小時至四小時</c:v>
                </c:pt>
                <c:pt idx="5">
                  <c:v>四小時以上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13</c:v>
                </c:pt>
                <c:pt idx="3">
                  <c:v>4</c:v>
                </c:pt>
                <c:pt idx="4">
                  <c:v>0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029248"/>
        <c:axId val="89056768"/>
      </c:barChart>
      <c:catAx>
        <c:axId val="890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89056768"/>
        <c:crosses val="autoZero"/>
        <c:auto val="1"/>
        <c:lblAlgn val="ctr"/>
        <c:lblOffset val="100"/>
        <c:noMultiLvlLbl val="0"/>
      </c:catAx>
      <c:valAx>
        <c:axId val="8905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HK"/>
          </a:p>
        </c:txPr>
        <c:crossAx val="8902924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sz="16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altLang="en-US" sz="16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年級同學</a:t>
            </a:r>
            <a:r>
              <a:rPr lang="zh-TW" altLang="en-US" sz="1600" b="1" i="0" u="none" strike="noStrike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每星期看電視的日數</a:t>
            </a:r>
            <a:endParaRPr lang="zh-HK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3812729093932331"/>
          <c:y val="8.544392590427395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16823467447372"/>
          <c:y val="0.15195358561057856"/>
          <c:w val="0.85737136109304435"/>
          <c:h val="0.66826121046309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工作表1!$A$2:$A$6</c:f>
              <c:strCache>
                <c:ptCount val="5"/>
                <c:pt idx="0">
                  <c:v>從來不看</c:v>
                </c:pt>
                <c:pt idx="1">
                  <c:v>一天</c:v>
                </c:pt>
                <c:pt idx="2">
                  <c:v>二天</c:v>
                </c:pt>
                <c:pt idx="3">
                  <c:v>三天</c:v>
                </c:pt>
                <c:pt idx="4">
                  <c:v>四天或以上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18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18592"/>
        <c:axId val="94634752"/>
      </c:barChart>
      <c:catAx>
        <c:axId val="891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94634752"/>
        <c:crosses val="autoZero"/>
        <c:auto val="1"/>
        <c:lblAlgn val="ctr"/>
        <c:lblOffset val="100"/>
        <c:noMultiLvlLbl val="0"/>
      </c:catAx>
      <c:valAx>
        <c:axId val="9463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HK"/>
          </a:p>
        </c:txPr>
        <c:crossAx val="89118592"/>
        <c:crosses val="autoZero"/>
        <c:crossBetween val="between"/>
        <c:majorUnit val="5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年級同學喜歡</a:t>
            </a:r>
            <a:r>
              <a:rPr 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HK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電視頻道的節目</a:t>
            </a:r>
            <a:endParaRPr lang="zh-HK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4468197254482336"/>
          <c:y val="3.159948111229236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696576"/>
        <c:axId val="94698112"/>
      </c:barChart>
      <c:catAx>
        <c:axId val="946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HK"/>
          </a:p>
        </c:txPr>
        <c:crossAx val="94698112"/>
        <c:crosses val="autoZero"/>
        <c:auto val="1"/>
        <c:lblAlgn val="ctr"/>
        <c:lblOffset val="100"/>
        <c:noMultiLvlLbl val="0"/>
      </c:catAx>
      <c:valAx>
        <c:axId val="946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69657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標楷體" panose="03000509000000000000" pitchFamily="65" charset="-120"/>
          <a:ea typeface="標楷體" panose="03000509000000000000" pitchFamily="65" charset="-120"/>
        </a:defRPr>
      </a:pPr>
      <a:endParaRPr lang="zh-HK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年級同學喜歡</a:t>
            </a: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HK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頻道</a:t>
            </a:r>
            <a:endParaRPr lang="zh-HK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3710605314960634"/>
          <c:y val="3.74068330211351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430623191026893E-2"/>
          <c:y val="5.2503312504208081E-2"/>
          <c:w val="0.95897497585811309"/>
          <c:h val="0.407773650914309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工作表1!$A$2:$A$12</c:f>
              <c:strCache>
                <c:ptCount val="11"/>
                <c:pt idx="0">
                  <c:v>翡翠台</c:v>
                </c:pt>
                <c:pt idx="1">
                  <c:v>明珠台</c:v>
                </c:pt>
                <c:pt idx="2">
                  <c:v>港台電視31/32/33</c:v>
                </c:pt>
                <c:pt idx="3">
                  <c:v>J2台</c:v>
                </c:pt>
                <c:pt idx="4">
                  <c:v>J5台</c:v>
                </c:pt>
                <c:pt idx="5">
                  <c:v>互動新聞台</c:v>
                </c:pt>
                <c:pt idx="6">
                  <c:v>ViuTV</c:v>
                </c:pt>
                <c:pt idx="7">
                  <c:v>now寬頻電視</c:v>
                </c:pt>
                <c:pt idx="8">
                  <c:v>香港有線電視</c:v>
                </c:pt>
                <c:pt idx="9">
                  <c:v>無綫網絡電視TVB</c:v>
                </c:pt>
                <c:pt idx="10">
                  <c:v>其他</c:v>
                </c:pt>
              </c:strCache>
            </c:strRef>
          </c:cat>
          <c:val>
            <c:numRef>
              <c:f>工作表1!$B$2:$B$12</c:f>
              <c:numCache>
                <c:formatCode>General</c:formatCode>
                <c:ptCount val="11"/>
                <c:pt idx="0">
                  <c:v>31</c:v>
                </c:pt>
                <c:pt idx="1">
                  <c:v>13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713344"/>
        <c:axId val="94740864"/>
      </c:barChart>
      <c:catAx>
        <c:axId val="947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HK"/>
          </a:p>
        </c:txPr>
        <c:crossAx val="94740864"/>
        <c:crosses val="autoZero"/>
        <c:auto val="1"/>
        <c:lblAlgn val="ctr"/>
        <c:lblOffset val="100"/>
        <c:noMultiLvlLbl val="0"/>
      </c:catAx>
      <c:valAx>
        <c:axId val="9474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1334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標楷體" panose="03000509000000000000" pitchFamily="65" charset="-120"/>
          <a:ea typeface="標楷體" panose="03000509000000000000" pitchFamily="65" charset="-120"/>
        </a:defRPr>
      </a:pPr>
      <a:endParaRPr lang="zh-H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sz="2400" b="1" dirty="0"/>
              <a:t>六年級同學喜歡看的電視節目類型</a:t>
            </a:r>
            <a:endParaRPr lang="zh-HK" sz="2400" b="1" dirty="0"/>
          </a:p>
        </c:rich>
      </c:tx>
      <c:layout>
        <c:manualLayout>
          <c:xMode val="edge"/>
          <c:yMode val="edge"/>
          <c:x val="0.32466190944881884"/>
          <c:y val="3.792201267759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11334472044983"/>
          <c:y val="0.12752752752752752"/>
          <c:w val="0.86712475516736109"/>
          <c:h val="0.792631739350899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工作表1!$A$2:$A$10</c:f>
              <c:strCache>
                <c:ptCount val="9"/>
                <c:pt idx="0">
                  <c:v>連續劇</c:v>
                </c:pt>
                <c:pt idx="1">
                  <c:v>新聞報導</c:v>
                </c:pt>
                <c:pt idx="2">
                  <c:v>音樂節目</c:v>
                </c:pt>
                <c:pt idx="3">
                  <c:v>運動節目</c:v>
                </c:pt>
                <c:pt idx="4">
                  <c:v>時事專輯</c:v>
                </c:pt>
                <c:pt idx="5">
                  <c:v>兒童節目</c:v>
                </c:pt>
                <c:pt idx="6">
                  <c:v>綜藝節目</c:v>
                </c:pt>
                <c:pt idx="7">
                  <c:v>電影</c:v>
                </c:pt>
                <c:pt idx="8">
                  <c:v>其他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21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719232"/>
        <c:axId val="96721920"/>
      </c:barChart>
      <c:catAx>
        <c:axId val="967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96721920"/>
        <c:crosses val="autoZero"/>
        <c:auto val="1"/>
        <c:lblAlgn val="ctr"/>
        <c:lblOffset val="100"/>
        <c:noMultiLvlLbl val="0"/>
      </c:catAx>
      <c:valAx>
        <c:axId val="967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96719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標楷體" panose="03000509000000000000" pitchFamily="65" charset="-120"/>
          <a:ea typeface="標楷體" panose="03000509000000000000" pitchFamily="65" charset="-120"/>
        </a:defRPr>
      </a:pPr>
      <a:endParaRPr lang="zh-HK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sz="18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altLang="en-US" sz="18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年級同學</a:t>
            </a:r>
            <a:r>
              <a:rPr lang="zh-TW" altLang="en-US" sz="18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對看電視影響的</a:t>
            </a:r>
            <a:r>
              <a:rPr lang="zh-TW" altLang="zh-HK" sz="18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en-US" sz="18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zh-HK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4364526862194389"/>
          <c:y val="3.45627590039749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44299065420561E-2"/>
          <c:y val="0.15345902451400886"/>
          <c:w val="0.85007286404026428"/>
          <c:h val="0.745085720499220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'[第6題嚴 凱琳.xlsx]工作表1'!$A$2:$A$8</c:f>
              <c:strCache>
                <c:ptCount val="7"/>
                <c:pt idx="0">
                  <c:v>增加知識</c:v>
                </c:pt>
                <c:pt idx="1">
                  <c:v>增進親子關係 </c:v>
                </c:pt>
                <c:pt idx="2">
                  <c:v>視力轉差</c:v>
                </c:pt>
                <c:pt idx="3">
                  <c:v>越來越沉迷</c:v>
                </c:pt>
                <c:pt idx="4">
                  <c:v>學業退步了</c:v>
                </c:pt>
                <c:pt idx="5">
                  <c:v>沒有影響</c:v>
                </c:pt>
                <c:pt idx="6">
                  <c:v>其他</c:v>
                </c:pt>
              </c:strCache>
            </c:strRef>
          </c:cat>
          <c:val>
            <c:numRef>
              <c:f>'[第6題嚴 凱琳.xlsx]工作表1'!$B$2:$B$8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'[第6題嚴 凱琳.xlsx]工作表1'!$A$2:$A$8</c:f>
              <c:strCache>
                <c:ptCount val="7"/>
                <c:pt idx="0">
                  <c:v>增加知識</c:v>
                </c:pt>
                <c:pt idx="1">
                  <c:v>增進親子關係 </c:v>
                </c:pt>
                <c:pt idx="2">
                  <c:v>視力轉差</c:v>
                </c:pt>
                <c:pt idx="3">
                  <c:v>越來越沉迷</c:v>
                </c:pt>
                <c:pt idx="4">
                  <c:v>學業退步了</c:v>
                </c:pt>
                <c:pt idx="5">
                  <c:v>沒有影響</c:v>
                </c:pt>
                <c:pt idx="6">
                  <c:v>其他</c:v>
                </c:pt>
              </c:strCache>
            </c:strRef>
          </c:cat>
          <c:val>
            <c:numRef>
              <c:f>'[第6題嚴 凱琳.xlsx]工作表1'!$C$2:$C$8</c:f>
              <c:numCache>
                <c:formatCode>General</c:formatCode>
                <c:ptCount val="7"/>
                <c:pt idx="0">
                  <c:v>13</c:v>
                </c:pt>
                <c:pt idx="1">
                  <c:v>4</c:v>
                </c:pt>
                <c:pt idx="2">
                  <c:v>13</c:v>
                </c:pt>
                <c:pt idx="3">
                  <c:v>9</c:v>
                </c:pt>
                <c:pt idx="4">
                  <c:v>3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208768"/>
        <c:axId val="96209920"/>
      </c:barChart>
      <c:catAx>
        <c:axId val="9620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96209920"/>
        <c:crosses val="autoZero"/>
        <c:auto val="1"/>
        <c:lblAlgn val="ctr"/>
        <c:lblOffset val="100"/>
        <c:noMultiLvlLbl val="0"/>
      </c:catAx>
      <c:valAx>
        <c:axId val="9620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HK"/>
          </a:p>
        </c:txPr>
        <c:crossAx val="9620876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sz="24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altLang="en-US" sz="24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2400" b="1" i="0" u="none" strike="noStrike" baseline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同學對家長陪同看電視的看法</a:t>
            </a:r>
            <a:endParaRPr lang="zh-HK" altLang="en-US" sz="2400" b="1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17281780902167546"/>
          <c:y val="2.305475504322766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工作表1!$A$2:$A$5</c:f>
              <c:strCache>
                <c:ptCount val="4"/>
                <c:pt idx="0">
                  <c:v>非常同意</c:v>
                </c:pt>
                <c:pt idx="1">
                  <c:v>同意</c:v>
                </c:pt>
                <c:pt idx="2">
                  <c:v>不同意</c:v>
                </c:pt>
                <c:pt idx="3">
                  <c:v>非常不同意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119552"/>
        <c:axId val="88120704"/>
      </c:barChart>
      <c:catAx>
        <c:axId val="881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88120704"/>
        <c:crosses val="autoZero"/>
        <c:auto val="1"/>
        <c:lblAlgn val="ctr"/>
        <c:lblOffset val="100"/>
        <c:noMultiLvlLbl val="0"/>
      </c:catAx>
      <c:valAx>
        <c:axId val="8812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HK"/>
          </a:p>
        </c:txPr>
        <c:crossAx val="8811955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年級同學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建議增加的電視節目</a:t>
            </a:r>
            <a:endParaRPr 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15304254789284988"/>
          <c:y val="3.42839397683499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96345109267759"/>
          <c:y val="0.19944321109260368"/>
          <c:w val="0.82454183560974037"/>
          <c:h val="0.628997254305747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工作表1!$A$2:$A$10</c:f>
              <c:strCache>
                <c:ptCount val="9"/>
                <c:pt idx="0">
                  <c:v>新聞</c:v>
                </c:pt>
                <c:pt idx="1">
                  <c:v>兒童節目</c:v>
                </c:pt>
                <c:pt idx="2">
                  <c:v>連續劇</c:v>
                </c:pt>
                <c:pt idx="3">
                  <c:v>電影</c:v>
                </c:pt>
                <c:pt idx="4">
                  <c:v>音樂</c:v>
                </c:pt>
                <c:pt idx="5">
                  <c:v>體育</c:v>
                </c:pt>
                <c:pt idx="6">
                  <c:v>時事專輯 </c:v>
                </c:pt>
                <c:pt idx="7">
                  <c:v>教育節目</c:v>
                </c:pt>
                <c:pt idx="8">
                  <c:v>其他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工作表1!$A$2:$A$10</c:f>
              <c:strCache>
                <c:ptCount val="9"/>
                <c:pt idx="0">
                  <c:v>新聞</c:v>
                </c:pt>
                <c:pt idx="1">
                  <c:v>兒童節目</c:v>
                </c:pt>
                <c:pt idx="2">
                  <c:v>連續劇</c:v>
                </c:pt>
                <c:pt idx="3">
                  <c:v>電影</c:v>
                </c:pt>
                <c:pt idx="4">
                  <c:v>音樂</c:v>
                </c:pt>
                <c:pt idx="5">
                  <c:v>體育</c:v>
                </c:pt>
                <c:pt idx="6">
                  <c:v>時事專輯 </c:v>
                </c:pt>
                <c:pt idx="7">
                  <c:v>教育節目</c:v>
                </c:pt>
                <c:pt idx="8">
                  <c:v>其他</c:v>
                </c:pt>
              </c:strCache>
            </c:strRef>
          </c:cat>
          <c:val>
            <c:numRef>
              <c:f>工作表1!$C$2:$C$10</c:f>
              <c:numCache>
                <c:formatCode>General</c:formatCode>
                <c:ptCount val="9"/>
                <c:pt idx="0">
                  <c:v>3</c:v>
                </c:pt>
                <c:pt idx="1">
                  <c:v>9</c:v>
                </c:pt>
                <c:pt idx="2">
                  <c:v>6</c:v>
                </c:pt>
                <c:pt idx="3">
                  <c:v>17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11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217856"/>
        <c:axId val="88227840"/>
      </c:barChart>
      <c:catAx>
        <c:axId val="882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88227840"/>
        <c:crosses val="autoZero"/>
        <c:auto val="1"/>
        <c:lblAlgn val="ctr"/>
        <c:lblOffset val="100"/>
        <c:noMultiLvlLbl val="0"/>
      </c:catAx>
      <c:valAx>
        <c:axId val="8822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1785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zh-HK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0.02282</cdr:x>
      <cdr:y>0.35079</cdr:y>
    </cdr:from>
    <cdr:to>
      <cdr:x>0.06964</cdr:x>
      <cdr:y>0.43467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1791" y="1404730"/>
          <a:ext cx="516730" cy="33587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0.16605</cdr:y>
    </cdr:from>
    <cdr:to>
      <cdr:x>0.04238</cdr:x>
      <cdr:y>0.26892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42159"/>
          <a:ext cx="516730" cy="33587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0.03895</cdr:x>
      <cdr:y>0.48025</cdr:y>
    </cdr:from>
    <cdr:to>
      <cdr:x>0.08133</cdr:x>
      <cdr:y>0.5819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4869" y="1586873"/>
          <a:ext cx="516730" cy="33587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0.00533</cdr:x>
      <cdr:y>0.49065</cdr:y>
    </cdr:from>
    <cdr:to>
      <cdr:x>0.05727</cdr:x>
      <cdr:y>0.5921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009" y="1624421"/>
          <a:ext cx="516730" cy="33587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0.02256</cdr:x>
      <cdr:y>0.47197</cdr:y>
    </cdr:from>
    <cdr:to>
      <cdr:x>0.08852</cdr:x>
      <cdr:y>0.57885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6749" y="1483063"/>
          <a:ext cx="516730" cy="33587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673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936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013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2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99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601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348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237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81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727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84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27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34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803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321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937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07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B5A07B-248A-4496-8B1A-CC89341478AA}" type="datetimeFigureOut">
              <a:rPr lang="zh-HK" altLang="en-US" smtClean="0"/>
              <a:t>14/7/2017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BC6389-5D0D-4640-9BBD-4186BF0566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394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hk/url?sa=i&amp;rct=j&amp;q=&amp;esrc=s&amp;source=images&amp;cd=&amp;cad=rja&amp;uact=8&amp;ved=0ahUKEwi2zIaNwvnTAhWETbwKHYeyCNYQjRwIBw&amp;url=http://www.nipic.com/show/3/73/4406587kddad36b8.html&amp;psig=AFQjCNF2cJs7ROC81xZOkYb-gJAxeJxy4A&amp;ust=149519942928787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hk/url?sa=i&amp;rct=j&amp;q=&amp;esrc=s&amp;source=images&amp;cd=&amp;ved=0ahUKEwjSg-PFgpXUAhUEupQKHbeaAO0QjRwIBw&amp;url=http://zh.coolclips.com/m/%E7%9F%A2%E9%87%8F/cart0562/%E5%8D%A1%E9%80%9A%E4%BA%BA%E5%A4%84%E7%90%86%E6%96%87%E4%B9%A6%E5%B7%A5%E4%BD%9C/&amp;psig=AFQjCNEUxSqA3H5olPDcv9TmaYHd7-zmVw&amp;ust=149614438410003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774731"/>
            <a:ext cx="9144000" cy="73523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「六年級同學看電視習慣的意見調查」</a:t>
            </a:r>
            <a:endParaRPr lang="zh-HK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3999" y="3650164"/>
            <a:ext cx="9144000" cy="27771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H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組長</a:t>
            </a:r>
            <a:r>
              <a:rPr lang="en-US" altLang="zh-H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lang="zh-TW" altLang="zh-H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林鎧雯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H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副</a:t>
            </a:r>
            <a:r>
              <a:rPr lang="zh-TW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組長</a:t>
            </a:r>
            <a:r>
              <a:rPr lang="en-US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lang="zh-TW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嚴凱琳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組員</a:t>
            </a:r>
            <a:r>
              <a:rPr lang="en-US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lang="zh-TW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蘇旭暉、林梓泓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</a:t>
            </a:r>
            <a:r>
              <a:rPr lang="zh-TW" altLang="zh-H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寧文</a:t>
            </a:r>
            <a:r>
              <a:rPr lang="zh-TW" altLang="zh-H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謙</a:t>
            </a:r>
            <a:endParaRPr lang="en-US" altLang="zh-TW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P.1</a:t>
            </a:r>
            <a:endParaRPr lang="zh-HK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77356" y="790178"/>
            <a:ext cx="6637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3600" b="1" i="1" dirty="0" smtClean="0">
                <a:solidFill>
                  <a:srgbClr val="BC391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</a:t>
            </a:r>
            <a:r>
              <a:rPr lang="zh-TW" altLang="zh-HK" sz="3600" b="1" i="1" dirty="0">
                <a:solidFill>
                  <a:srgbClr val="BC391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良局馮晴紀念小學</a:t>
            </a:r>
          </a:p>
          <a:p>
            <a:pPr algn="ctr"/>
            <a:r>
              <a:rPr lang="zh-TW" altLang="zh-HK" sz="3600" b="1" i="1" dirty="0">
                <a:solidFill>
                  <a:srgbClr val="BC391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專題研習</a:t>
            </a:r>
          </a:p>
          <a:p>
            <a:pPr algn="ctr"/>
            <a:r>
              <a:rPr lang="zh-TW" altLang="zh-HK" sz="3600" b="1" i="1" dirty="0">
                <a:solidFill>
                  <a:srgbClr val="BC391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四謙班 第三組</a:t>
            </a:r>
          </a:p>
          <a:p>
            <a:endParaRPr lang="zh-HK" altLang="en-US" sz="3600" dirty="0"/>
          </a:p>
        </p:txBody>
      </p:sp>
      <p:pic>
        <p:nvPicPr>
          <p:cNvPr id="1026" name="Picture 2" descr="電視cartoon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35" y="132347"/>
            <a:ext cx="3093307" cy="27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7" y="-1277007"/>
            <a:ext cx="10364451" cy="3657600"/>
          </a:xfrm>
        </p:spPr>
        <p:txBody>
          <a:bodyPr>
            <a:norm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zh-HK" b="1" dirty="0"/>
              <a:t/>
            </a:r>
            <a:br>
              <a:rPr lang="zh-TW" altLang="zh-HK" b="1" dirty="0"/>
            </a:b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4471458"/>
            <a:ext cx="12192000" cy="3231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被訪者中，有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人認為看電視沒有影響，其次是增加知識和視力轉差，各有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。由此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可知，大部分六年級同學覺得看電視對他們沒有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，或認為好及壞的影響都存在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P.10</a:t>
            </a:r>
            <a:endParaRPr lang="zh-TW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HK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30193"/>
              </p:ext>
            </p:extLst>
          </p:nvPr>
        </p:nvGraphicFramePr>
        <p:xfrm>
          <a:off x="913776" y="551793"/>
          <a:ext cx="9948667" cy="40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4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7" y="1"/>
            <a:ext cx="10364451" cy="1150882"/>
          </a:xfrm>
        </p:spPr>
        <p:txBody>
          <a:bodyPr>
            <a:no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zh-HK" b="1" dirty="0"/>
              <a:t/>
            </a:r>
            <a:br>
              <a:rPr lang="zh-TW" altLang="zh-HK" b="1" dirty="0"/>
            </a:b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4288221"/>
            <a:ext cx="12192000" cy="2569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被訪者中，有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人同意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陪同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同學一起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電視，有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人不同意。由此可知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超過一半的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年級同學同意家長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陪同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P.11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904434"/>
              </p:ext>
            </p:extLst>
          </p:nvPr>
        </p:nvGraphicFramePr>
        <p:xfrm>
          <a:off x="2758969" y="709449"/>
          <a:ext cx="6605751" cy="357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44" y="2399672"/>
            <a:ext cx="516730" cy="3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7" y="-993227"/>
            <a:ext cx="10364451" cy="3207922"/>
          </a:xfrm>
        </p:spPr>
        <p:txBody>
          <a:bodyPr>
            <a:norm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-17253" y="4399896"/>
            <a:ext cx="12192000" cy="2458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被訪者中，有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人建議增加電影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人建議增加教育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人建議增加新聞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。由此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可知，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大部分六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年級同學建議增加電影類的節目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485488"/>
              </p:ext>
            </p:extLst>
          </p:nvPr>
        </p:nvGraphicFramePr>
        <p:xfrm>
          <a:off x="1414733" y="876234"/>
          <a:ext cx="9454550" cy="373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5382009" y="5982824"/>
            <a:ext cx="110799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P.12</a:t>
            </a:r>
            <a:endParaRPr lang="zh-TW" altLang="zh-HK" sz="3600" cap="all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1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04180" y="1863307"/>
            <a:ext cx="10107159" cy="3861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調查顯示，大部分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同學都喜歡看電視，他們每天看電視的時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尚算合理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，少於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一小時，但他們每星期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電視的日子也不少，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天或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的人數較多。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翡翠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台是最受六年級同學歡迎，大部份人喜歡看連續劇，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看電視對他們沒有影響，較多六年級同學同意家長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HK" altLang="en-US" sz="3600" dirty="0">
              <a:solidFill>
                <a:schemeClr val="accent6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7326" y="5969365"/>
            <a:ext cx="110799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P.13</a:t>
            </a:r>
            <a:endParaRPr lang="zh-TW" altLang="zh-HK" sz="3600" cap="all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32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78" y="0"/>
            <a:ext cx="10364451" cy="1541212"/>
          </a:xfrm>
        </p:spPr>
        <p:txBody>
          <a:bodyPr>
            <a:normAutofit/>
          </a:bodyPr>
          <a:lstStyle/>
          <a:p>
            <a:r>
              <a:rPr lang="zh-TW" altLang="en-US" sz="3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zh-HK" altLang="en-US" sz="3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09922" y="1041764"/>
            <a:ext cx="10363827" cy="3771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根據統計結果顯示，大部分六年級同學喜歡看連續劇，所以我們建議</a:t>
            </a:r>
            <a:r>
              <a:rPr lang="zh-TW" altLang="en-US" sz="32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電視台可增加播放電影和不同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主題的連續劇，例如有關友情、親情等。另一方面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大部份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每周看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天電視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，他們要考呈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分試，看這麼多天電視，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似乎不太恰當。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我們建議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他們要多溫習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，把心思放在學業上，假期才看電視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此外，我們也建議他們多看不同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類型的節目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，例如明珠台，可以多學點英文，互動新聞台，可以知道國家大事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豐富不同的生活知識。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P.14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2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感想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05787" y="2118898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zh-HK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林鎧雯的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感想</a:t>
            </a:r>
            <a:r>
              <a:rPr lang="en-US" altLang="zh-HK" sz="7600" dirty="0"/>
              <a:t> </a:t>
            </a:r>
            <a:endParaRPr lang="zh-TW" altLang="zh-HK" sz="7600" dirty="0"/>
          </a:p>
          <a:p>
            <a:pPr marL="0" indent="0">
              <a:buNone/>
            </a:pPr>
            <a:r>
              <a:rPr lang="en-US" altLang="zh-HK" sz="7600" dirty="0"/>
              <a:t>  </a:t>
            </a:r>
            <a:r>
              <a:rPr lang="zh-TW" altLang="en-US" sz="7600" dirty="0" smtClean="0"/>
              <a:t>            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zh-TW" altLang="zh-HK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這次專題研習，我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HK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別人相處和合作。雖然我和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組員相處</a:t>
            </a:r>
            <a:r>
              <a:rPr lang="zh-TW" altLang="zh-HK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的時間不長，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大家能互相合作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順利完成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這份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研習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HK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有這個成果，當然要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感謝老師</a:t>
            </a:r>
            <a:r>
              <a:rPr lang="zh-TW" altLang="zh-HK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和各位組員的協助。我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升上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仍有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專題研習</a:t>
            </a:r>
            <a:r>
              <a:rPr lang="zh-TW" altLang="en-US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zh-HK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P.15</a:t>
            </a:r>
            <a:endParaRPr lang="zh-TW" altLang="zh-HK" sz="1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1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C:\Users\user\Pictures\528885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40" y="504444"/>
            <a:ext cx="2373566" cy="2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嚴凱琳的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感想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2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我在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研課中，學會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了做事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要有責任心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，如何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與人相處互補不足。我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平時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很少用電腦，所以對一些軟件不太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幸好得到組員的協助，才能順利完成研習報告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P.16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pic>
        <p:nvPicPr>
          <p:cNvPr id="4098" name="Picture 2" descr="C:\Users\user\Pictures\528582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18" y="158496"/>
            <a:ext cx="2465834" cy="23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泓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感想</a:t>
            </a:r>
            <a:b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4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HK" dirty="0" smtClean="0"/>
              <a:t>                        </a:t>
            </a:r>
            <a:endParaRPr lang="zh-TW" altLang="zh-HK" dirty="0"/>
          </a:p>
          <a:p>
            <a:pPr marL="0" indent="0">
              <a:buNone/>
            </a:pP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zh-TW" altLang="zh-HK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這次的專題研習，我學會了怎樣做棒形圖，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zh-HK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跟同學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zh-HK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難忘的是做棒形圖，因為在製作過程中得到很多樂趣。我十分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感謝老師教導我們做</a:t>
            </a:r>
            <a:r>
              <a:rPr lang="zh-TW" altLang="zh-HK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這份專題研習</a:t>
            </a:r>
            <a:r>
              <a:rPr lang="zh-TW" altLang="zh-HK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P.17</a:t>
            </a:r>
            <a:endParaRPr lang="zh-TW" altLang="zh-HK" sz="3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pic>
        <p:nvPicPr>
          <p:cNvPr id="5122" name="Picture 2" descr="C:\Users\user\Pictures\528885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16992"/>
            <a:ext cx="2552700" cy="23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蘇旭暉的感想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在專研課堂上學會了做棒形圖，也學會了怎樣搜尋關於看電視的資料，還可以與組長和組員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林鎧雯、林梓泓、寧文謙和嚴凱琳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一起相處，十分快樂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我遇到困難，組長和組員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會全力幫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我，令我更容易地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去解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決問題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P.18</a:t>
            </a:r>
            <a:endParaRPr lang="zh-HK" altLang="en-US" sz="3600" dirty="0"/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45" y="59393"/>
            <a:ext cx="1997526" cy="23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寧文謙的感想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02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/>
              <a:t> </a:t>
            </a:r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這次專題研習，我學會和同學一起溝通，也學會怎樣製造棒形圖，我還學會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做研習報告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高興啊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  <a:endParaRPr lang="en-US" altLang="zh-HK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P.19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22" y="195392"/>
            <a:ext cx="200137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8989249"/>
              </p:ext>
            </p:extLst>
          </p:nvPr>
        </p:nvGraphicFramePr>
        <p:xfrm>
          <a:off x="1470991" y="1073426"/>
          <a:ext cx="9223514" cy="4943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757"/>
                <a:gridCol w="4611757"/>
              </a:tblGrid>
              <a:tr h="54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封面</a:t>
                      </a:r>
                      <a:endParaRPr lang="zh-HK" altLang="en-US" sz="2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P.1</a:t>
                      </a:r>
                      <a:endParaRPr lang="zh-HK" altLang="en-US" sz="2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目錄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P.2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序言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P.3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研究方法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P.4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問卷分析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P.5-12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總結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P.13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P.14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感想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P.15-19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4922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分工表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P.20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446644" y="6082747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39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9060" y="512499"/>
            <a:ext cx="10364451" cy="159617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分工表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6436340"/>
              </p:ext>
            </p:extLst>
          </p:nvPr>
        </p:nvGraphicFramePr>
        <p:xfrm>
          <a:off x="1113182" y="1791938"/>
          <a:ext cx="10668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498"/>
                <a:gridCol w="2191983"/>
                <a:gridCol w="1512263"/>
                <a:gridCol w="1711234"/>
                <a:gridCol w="1645920"/>
                <a:gridCol w="1997102"/>
              </a:tblGrid>
              <a:tr h="6058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組員</a:t>
                      </a:r>
                      <a:endParaRPr lang="zh-HK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b="0" i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訪問</a:t>
                      </a:r>
                      <a:endParaRPr lang="zh-HK" altLang="en-US" sz="3600" b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統計</a:t>
                      </a:r>
                      <a:endParaRPr lang="en-US" altLang="zh-TW" sz="3600" b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資料</a:t>
                      </a:r>
                      <a:endParaRPr lang="zh-HK" altLang="en-US" sz="3600" b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endParaRPr lang="en-US" altLang="zh-TW" sz="3600" b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資料</a:t>
                      </a:r>
                      <a:endParaRPr lang="zh-HK" altLang="en-US" sz="3600" b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問卷</a:t>
                      </a:r>
                      <a:endParaRPr lang="en-US" altLang="zh-TW" sz="3600" b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endParaRPr lang="zh-HK" altLang="en-US" sz="3600" b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487981">
                <a:tc>
                  <a:txBody>
                    <a:bodyPr/>
                    <a:lstStyle/>
                    <a:p>
                      <a:r>
                        <a:rPr lang="zh-TW" altLang="en-US" sz="3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林鎧雯</a:t>
                      </a:r>
                      <a:endParaRPr lang="zh-HK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0" i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HK" altLang="en-US" sz="3600" b="0" i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485209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嚴凱琳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副組長</a:t>
                      </a:r>
                      <a:endParaRPr lang="en-US" altLang="zh-TW" sz="3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612671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林梓泓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IT</a:t>
                      </a:r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技術員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485209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寧文謙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文書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540662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蘇旭暉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美術指導</a:t>
                      </a:r>
                      <a:endParaRPr lang="zh-HK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zh-HK" altLang="en-US" sz="3600" b="0" i="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文書cartoon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81" y="0"/>
            <a:ext cx="1712984" cy="17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38190" y="6186603"/>
            <a:ext cx="186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endParaRPr lang="en-US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71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完</a:t>
            </a:r>
            <a:r>
              <a:rPr lang="zh-HK" altLang="en-US" sz="8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zh-HK" altLang="en-US" sz="8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zh-HK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</p:txBody>
      </p:sp>
      <p:pic>
        <p:nvPicPr>
          <p:cNvPr id="2051" name="Picture 3" descr="C:\Users\user\Pictures\thank you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6" l="0" r="100000">
                        <a14:foregroundMark x1="10889" y1="21683" x2="20667" y2="20388"/>
                        <a14:foregroundMark x1="27778" y1="22654" x2="27111" y2="36246"/>
                        <a14:foregroundMark x1="45111" y1="41100" x2="51333" y2="26214"/>
                        <a14:foregroundMark x1="82000" y1="26861" x2="82444" y2="34951"/>
                        <a14:foregroundMark x1="83778" y1="22330" x2="88000" y2="43689"/>
                        <a14:foregroundMark x1="32222" y1="65049" x2="36444" y2="78964"/>
                        <a14:foregroundMark x1="51556" y1="58252" x2="56000" y2="66990"/>
                        <a14:foregroundMark x1="65333" y1="60518" x2="63111" y2="77670"/>
                        <a14:foregroundMark x1="35333" y1="56958" x2="36889" y2="55663"/>
                        <a14:foregroundMark x1="41556" y1="64725" x2="46000" y2="57282"/>
                        <a14:foregroundMark x1="23333" y1="17476" x2="23778" y2="21683"/>
                        <a14:foregroundMark x1="82000" y1="20388" x2="82667" y2="17152"/>
                        <a14:foregroundMark x1="48222" y1="28155" x2="50667" y2="22654"/>
                        <a14:foregroundMark x1="62667" y1="54045" x2="62222" y2="55987"/>
                        <a14:foregroundMark x1="74889" y1="58252" x2="75556" y2="62136"/>
                        <a14:foregroundMark x1="25556" y1="60194" x2="27778" y2="62136"/>
                        <a14:foregroundMark x1="26222" y1="60841" x2="27111" y2="64725"/>
                        <a14:foregroundMark x1="42444" y1="62460" x2="44889" y2="57929"/>
                        <a14:foregroundMark x1="80444" y1="35922" x2="80000" y2="44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06" y="1997242"/>
            <a:ext cx="6497052" cy="39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bg1"/>
            </a:gs>
            <a:gs pos="2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HK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序言</a:t>
            </a:r>
            <a:br>
              <a:rPr lang="zh-TW" altLang="zh-HK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HK" dirty="0" smtClean="0"/>
              <a:t> 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我們發現班上有很多同學都患近視、散光、遠視……他們還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常常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在小息時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zh-HK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關於電視節目的內容，所以我們想調查同學看電視的習慣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P.3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HK" sz="3600" i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HK" altLang="en-US" dirty="0"/>
          </a:p>
        </p:txBody>
      </p:sp>
      <p:pic>
        <p:nvPicPr>
          <p:cNvPr id="1026" name="Picture 2" descr="C:\Users\user\Pictures\T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674" l="17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52" y="3956304"/>
            <a:ext cx="2901696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HK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研究方法</a:t>
            </a:r>
            <a:r>
              <a:rPr lang="zh-TW" altLang="zh-HK" sz="4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sz="4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4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802734" y="1609106"/>
            <a:ext cx="6140169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3900" dirty="0" smtClean="0"/>
              <a:t>	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用訪問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方式調查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同學看電視的習慣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小息和午間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活動共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訪問了</a:t>
            </a:r>
            <a:r>
              <a:rPr lang="en-US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位六年級同學。因為我們想了解青少年看電視的習慣，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年級同學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zh-TW" altLang="zh-HK" sz="1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r>
              <a:rPr lang="zh-TW" altLang="zh-HK" sz="1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1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1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P.4</a:t>
            </a:r>
            <a:endParaRPr lang="zh-TW" altLang="zh-HK" sz="1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HK" sz="36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3600" dirty="0">
              <a:solidFill>
                <a:schemeClr val="accent4"/>
              </a:solidFill>
            </a:endParaRPr>
          </a:p>
        </p:txBody>
      </p:sp>
      <p:pic>
        <p:nvPicPr>
          <p:cNvPr id="4" name="Picture 2" descr="C:\Users\user\Pictures\pen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926336"/>
            <a:ext cx="2502408" cy="25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7" y="-189185"/>
            <a:ext cx="10364451" cy="1024757"/>
          </a:xfrm>
        </p:spPr>
        <p:txBody>
          <a:bodyPr>
            <a:norm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HK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3778" y="19988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3778" y="57707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54440" y="4801262"/>
            <a:ext cx="1063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訪者中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人喜歡看電視，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人不喜歡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。由此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可知，大部分的六年級同學都喜歡看電視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P.5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249448"/>
              </p:ext>
            </p:extLst>
          </p:nvPr>
        </p:nvGraphicFramePr>
        <p:xfrm>
          <a:off x="3157268" y="835572"/>
          <a:ext cx="5648597" cy="396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9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9445" y="77730"/>
            <a:ext cx="10153619" cy="1057388"/>
          </a:xfrm>
        </p:spPr>
        <p:txBody>
          <a:bodyPr>
            <a:no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zh-HK" b="1" dirty="0"/>
              <a:t/>
            </a:r>
            <a:br>
              <a:rPr lang="zh-TW" altLang="zh-HK" b="1" dirty="0"/>
            </a:br>
            <a:endParaRPr lang="zh-HK" alt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22485" y="12342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4838" y="4303991"/>
            <a:ext cx="10958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被訪者中，有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人看電視少於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一小時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人看電視一至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三小時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人看四小時以上。由此可知，六年級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電視的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不算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4000" dirty="0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51548"/>
              </p:ext>
            </p:extLst>
          </p:nvPr>
        </p:nvGraphicFramePr>
        <p:xfrm>
          <a:off x="655608" y="1002595"/>
          <a:ext cx="11086505" cy="458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0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7" y="204956"/>
            <a:ext cx="10364451" cy="1434661"/>
          </a:xfrm>
        </p:spPr>
        <p:txBody>
          <a:bodyPr>
            <a:norm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b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1795" y="4306957"/>
            <a:ext cx="11640207" cy="2030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被訪者中，有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人看電視三天以上，其次有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人看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，只有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人從來不看。由此可知，大部份六年級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同學經常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				P.7</a:t>
            </a: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3600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99748"/>
              </p:ext>
            </p:extLst>
          </p:nvPr>
        </p:nvGraphicFramePr>
        <p:xfrm>
          <a:off x="1103589" y="1040524"/>
          <a:ext cx="9916511" cy="341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44" y="2558698"/>
            <a:ext cx="516730" cy="3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4378" y="660964"/>
            <a:ext cx="7782369" cy="47297"/>
          </a:xfrm>
        </p:spPr>
        <p:txBody>
          <a:bodyPr>
            <a:noAutofit/>
          </a:bodyPr>
          <a:lstStyle/>
          <a:p>
            <a:r>
              <a:rPr lang="zh-TW" altLang="zh-H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r>
              <a:rPr lang="zh-TW" altLang="zh-H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H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zh-H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00332" y="4193626"/>
            <a:ext cx="10886536" cy="2664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訪者中，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人喜歡收看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翡翠台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，其次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明珠台有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，最少收看的電視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頻道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J5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互動新聞台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HK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線電視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及無線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絡</a:t>
            </a:r>
            <a:r>
              <a:rPr lang="zh-HK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TVB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由此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可知，翡翠台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是最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級同學歡迎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P.8</a:t>
            </a:r>
            <a:endParaRPr lang="zh-TW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908942"/>
              </p:ext>
            </p:extLst>
          </p:nvPr>
        </p:nvGraphicFramePr>
        <p:xfrm>
          <a:off x="0" y="834038"/>
          <a:ext cx="12192000" cy="326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77805"/>
              </p:ext>
            </p:extLst>
          </p:nvPr>
        </p:nvGraphicFramePr>
        <p:xfrm>
          <a:off x="371061" y="709693"/>
          <a:ext cx="11728174" cy="460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0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7" y="-283779"/>
            <a:ext cx="10364451" cy="1056289"/>
          </a:xfrm>
        </p:spPr>
        <p:txBody>
          <a:bodyPr>
            <a:normAutofit/>
          </a:bodyPr>
          <a:lstStyle/>
          <a:p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問卷分析第</a:t>
            </a:r>
            <a:r>
              <a:rPr lang="en-US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HK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zh-HK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41540" y="4658264"/>
            <a:ext cx="11950460" cy="2199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被訪者中，有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人愛看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連續劇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其次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是兒童節目和電影，各有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人。只有一人愛看時事專輯。由此可知，大部份人愛看連續劇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反映出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大部份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六年級同學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喜歡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看有故事情節的電視節目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P.9</a:t>
            </a:r>
            <a: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72797"/>
              </p:ext>
            </p:extLst>
          </p:nvPr>
        </p:nvGraphicFramePr>
        <p:xfrm>
          <a:off x="0" y="558300"/>
          <a:ext cx="12192000" cy="422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6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512</TotalTime>
  <Words>1027</Words>
  <Application>Microsoft Office PowerPoint</Application>
  <PresentationFormat>自訂</PresentationFormat>
  <Paragraphs>141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小水滴</vt:lpstr>
      <vt:lpstr>「六年級同學看電視習慣的意見調查」</vt:lpstr>
      <vt:lpstr>目錄   </vt:lpstr>
      <vt:lpstr>序言   </vt:lpstr>
      <vt:lpstr>研究方法 </vt:lpstr>
      <vt:lpstr>問卷分析第1題</vt:lpstr>
      <vt:lpstr>問卷分析第2題 </vt:lpstr>
      <vt:lpstr>問卷分析第3題 </vt:lpstr>
      <vt:lpstr>問卷分析第4題 </vt:lpstr>
      <vt:lpstr>問卷分析第5題</vt:lpstr>
      <vt:lpstr>問卷分析第6題 </vt:lpstr>
      <vt:lpstr>問卷分析第7題 </vt:lpstr>
      <vt:lpstr>問卷分析第8題 </vt:lpstr>
      <vt:lpstr>總結</vt:lpstr>
      <vt:lpstr>建議</vt:lpstr>
      <vt:lpstr>感想</vt:lpstr>
      <vt:lpstr>嚴凱琳的感想 </vt:lpstr>
      <vt:lpstr>林梓泓的感想 </vt:lpstr>
      <vt:lpstr>蘇旭暉的感想 </vt:lpstr>
      <vt:lpstr>寧文謙的感想 </vt:lpstr>
      <vt:lpstr>分工表</vt:lpstr>
      <vt:lpstr> 完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本校六年級同學對看電視的看法</dc:title>
  <dc:creator>plkfcmps</dc:creator>
  <cp:lastModifiedBy>plkfcmps</cp:lastModifiedBy>
  <cp:revision>139</cp:revision>
  <cp:lastPrinted>2017-06-27T06:45:15Z</cp:lastPrinted>
  <dcterms:created xsi:type="dcterms:W3CDTF">2017-05-04T01:33:31Z</dcterms:created>
  <dcterms:modified xsi:type="dcterms:W3CDTF">2017-07-14T02:24:24Z</dcterms:modified>
</cp:coreProperties>
</file>