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tags/tag1.xml" ContentType="application/vnd.openxmlformats-officedocument.presentationml.tags+xml"/>
  <Override PartName="/ppt/comments/modernComment_105_A48833B1.xml" ContentType="application/vnd.ms-powerpoint.comments+xml"/>
  <Override PartName="/ppt/tags/tag2.xml" ContentType="application/vnd.openxmlformats-officedocument.presentationml.tags+xml"/>
  <Override PartName="/ppt/comments/modernComment_102_11B56898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comments/modernComment_103_6CF1E81E.xml" ContentType="application/vnd.ms-powerpoint.comments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0" r:id="rId4"/>
  </p:sldMasterIdLst>
  <p:sldIdLst>
    <p:sldId id="256" r:id="rId5"/>
    <p:sldId id="263" r:id="rId6"/>
    <p:sldId id="261" r:id="rId7"/>
    <p:sldId id="258" r:id="rId8"/>
    <p:sldId id="257" r:id="rId9"/>
    <p:sldId id="259" r:id="rId10"/>
    <p:sldId id="260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B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726EE7-A386-4766-AD60-C2C05CCC805E}" v="24" dt="2022-06-16T13:04:34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omments/modernComment_102_11B5689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E7F20C-A3F7-4A83-94B0-346741834BA4}" authorId="{00000000-0000-0000-0000-000000000000}" created="2022-01-17T09:22:37.45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7101464" sldId="258"/>
      <ac:graphicFrameMk id="5" creationId="{298CE454-9D8C-4B82-A655-F72D5D1CB84C}"/>
    </ac:deMkLst>
    <p188:txBody>
      <a:bodyPr/>
      <a:lstStyle/>
      <a:p>
        <a:r>
          <a:rPr lang="en-US"/>
          <a:t>建議用顏色表示哪三項排列，以顯示其符合排比的定義</a:t>
        </a:r>
      </a:p>
    </p188:txBody>
  </p188:cm>
</p188:cmLst>
</file>

<file path=ppt/comments/modernComment_103_6CF1E81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9192E41-2626-4FA7-8BE4-068CC7E7DD57}" authorId="{00000000-0000-0000-0000-000000000000}" created="2022-01-17T09:23:40.75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27792926" sldId="259"/>
      <ac:spMk id="9" creationId="{C68729C2-EBD5-4D3F-AA84-B03E899B4CBC}"/>
    </ac:deMkLst>
    <p188:txBody>
      <a:bodyPr/>
      <a:lstStyle/>
      <a:p>
        <a:r>
          <a:rPr lang="en-US"/>
          <a:t>建議用不同顏色表示哪三項排列以顯示其符合排比的定義</a:t>
        </a:r>
      </a:p>
    </p188:txBody>
  </p188:cm>
</p188:cmLst>
</file>

<file path=ppt/comments/modernComment_105_A48833B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F18F51-F4C9-4DC0-A4BE-05B2E0068A1A}" authorId="{00000000-0000-0000-0000-000000000000}" created="2022-01-17T09:20:50.89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60389553" sldId="261"/>
      <ac:spMk id="4" creationId="{FDFE57E0-CC82-4B97-B7B4-28EA8EA0982B}"/>
      <ac:txMk cp="1" len="2">
        <ac:context len="4" hash="34419475"/>
      </ac:txMk>
    </ac:txMkLst>
    <p188:pos x="2905932" y="245389"/>
    <p188:txBody>
      <a:bodyPr/>
      <a:lstStyle/>
      <a:p>
        <a:r>
          <a:rPr lang="en-US"/>
          <a:t>能用不用顏色標註重點，佳</a:t>
        </a:r>
      </a:p>
    </p188:txBody>
  </p188:cm>
  <p188:cm id="{4C1571F4-B0D3-4510-ACDC-468866251454}" authorId="{00000000-0000-0000-0000-000000000000}" created="2022-01-17T09:21:34.28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60389553" sldId="261"/>
      <ac:spMk id="3" creationId="{C60F6262-94A0-460D-B5EE-76ABE9D64E81}"/>
      <ac:txMk cp="138">
        <ac:context len="193" hash="3768985754"/>
      </ac:txMk>
    </ac:txMkLst>
    <p188:pos x="190500" y="1238250"/>
    <p188:txBody>
      <a:bodyPr/>
      <a:lstStyle/>
      <a:p>
        <a:r>
          <a:rPr lang="en-US"/>
          <a:t>注意標點運用「」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582102-E6DB-491B-84D8-AB7ADD9BD87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A07C562-D631-4D0D-BB23-985A33E6A7CB}">
      <dgm:prSet/>
      <dgm:spPr/>
      <dgm:t>
        <a:bodyPr/>
        <a:lstStyle/>
        <a:p>
          <a:r>
            <a:rPr lang="ja-JP"/>
            <a:t>「</a:t>
          </a:r>
          <a:r>
            <a:rPr lang="ja-JP">
              <a:highlight>
                <a:srgbClr val="808080"/>
              </a:highlight>
            </a:rPr>
            <a:t>思考是開向智慧的一扇明窗</a:t>
          </a:r>
          <a:r>
            <a:rPr lang="ja-JP"/>
            <a:t>，</a:t>
          </a:r>
          <a:r>
            <a:rPr lang="ja-JP">
              <a:highlight>
                <a:srgbClr val="000080"/>
              </a:highlight>
            </a:rPr>
            <a:t>思考是刺向未知迷障的一把利劍</a:t>
          </a:r>
          <a:r>
            <a:rPr lang="ja-JP"/>
            <a:t>，</a:t>
          </a:r>
          <a:r>
            <a:rPr lang="ja-JP">
              <a:highlight>
                <a:srgbClr val="800080"/>
              </a:highlight>
            </a:rPr>
            <a:t>思考是通向成功的一道橋樑</a:t>
          </a:r>
          <a:r>
            <a:rPr lang="ja-JP"/>
            <a:t>。人們因為思考而成就偉大的文明。」</a:t>
          </a:r>
          <a:endParaRPr lang="en-US"/>
        </a:p>
      </dgm:t>
    </dgm:pt>
    <dgm:pt modelId="{28AF4BAB-001E-489C-99F8-1250A52201A5}" type="parTrans" cxnId="{3C1297A7-CF66-4F05-A27D-DC0825731E8B}">
      <dgm:prSet/>
      <dgm:spPr/>
      <dgm:t>
        <a:bodyPr/>
        <a:lstStyle/>
        <a:p>
          <a:endParaRPr lang="en-US"/>
        </a:p>
      </dgm:t>
    </dgm:pt>
    <dgm:pt modelId="{670E7A31-0504-447D-9FB4-AEEAD454FB0A}" type="sibTrans" cxnId="{3C1297A7-CF66-4F05-A27D-DC0825731E8B}">
      <dgm:prSet/>
      <dgm:spPr/>
      <dgm:t>
        <a:bodyPr/>
        <a:lstStyle/>
        <a:p>
          <a:endParaRPr lang="en-US"/>
        </a:p>
      </dgm:t>
    </dgm:pt>
    <dgm:pt modelId="{E43C0169-610B-43C7-B975-F3779A31F22A}">
      <dgm:prSet/>
      <dgm:spPr/>
      <dgm:t>
        <a:bodyPr/>
        <a:lstStyle/>
        <a:p>
          <a:r>
            <a:rPr lang="ja-JP"/>
            <a:t>「大地像是一位巨人，</a:t>
          </a:r>
          <a:r>
            <a:rPr lang="ja-JP">
              <a:highlight>
                <a:srgbClr val="800080"/>
              </a:highlight>
            </a:rPr>
            <a:t>綿延的山丘是他的起伏的胸肌</a:t>
          </a:r>
          <a:r>
            <a:rPr lang="ja-JP"/>
            <a:t>，</a:t>
          </a:r>
          <a:r>
            <a:rPr lang="ja-JP">
              <a:highlight>
                <a:srgbClr val="C0C0C0"/>
              </a:highlight>
            </a:rPr>
            <a:t>茂密的森林是他的頭髮和鬍鬚</a:t>
          </a:r>
          <a:r>
            <a:rPr lang="ja-JP"/>
            <a:t>，</a:t>
          </a:r>
          <a:r>
            <a:rPr lang="ja-JP">
              <a:highlight>
                <a:srgbClr val="800000"/>
              </a:highlight>
            </a:rPr>
            <a:t>天空的太陽是他手上的紅氣球</a:t>
          </a:r>
          <a:r>
            <a:rPr lang="en-US" dirty="0"/>
            <a:t>。」</a:t>
          </a:r>
        </a:p>
      </dgm:t>
    </dgm:pt>
    <dgm:pt modelId="{51263726-02A2-4522-BD07-2DBBC7F1CA98}" type="parTrans" cxnId="{A530AB7E-8D4C-4764-A8FA-D977BA3CCD8E}">
      <dgm:prSet/>
      <dgm:spPr/>
      <dgm:t>
        <a:bodyPr/>
        <a:lstStyle/>
        <a:p>
          <a:endParaRPr lang="en-US"/>
        </a:p>
      </dgm:t>
    </dgm:pt>
    <dgm:pt modelId="{84646DD5-3F59-4B3B-8EE7-E49B54A35EA5}" type="sibTrans" cxnId="{A530AB7E-8D4C-4764-A8FA-D977BA3CCD8E}">
      <dgm:prSet/>
      <dgm:spPr/>
      <dgm:t>
        <a:bodyPr/>
        <a:lstStyle/>
        <a:p>
          <a:endParaRPr lang="en-US"/>
        </a:p>
      </dgm:t>
    </dgm:pt>
    <dgm:pt modelId="{63F907A6-E69E-48C5-ADBD-BA8E9E2321A6}" type="pres">
      <dgm:prSet presAssocID="{6D582102-E6DB-491B-84D8-AB7ADD9BD87E}" presName="linear" presStyleCnt="0">
        <dgm:presLayoutVars>
          <dgm:animLvl val="lvl"/>
          <dgm:resizeHandles val="exact"/>
        </dgm:presLayoutVars>
      </dgm:prSet>
      <dgm:spPr/>
    </dgm:pt>
    <dgm:pt modelId="{3000F7A4-8D7C-4FFE-8D28-C80284D24EE8}" type="pres">
      <dgm:prSet presAssocID="{CA07C562-D631-4D0D-BB23-985A33E6A7C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834B9E2-2FB5-49E0-AA9D-3742DF83AC18}" type="pres">
      <dgm:prSet presAssocID="{670E7A31-0504-447D-9FB4-AEEAD454FB0A}" presName="spacer" presStyleCnt="0"/>
      <dgm:spPr/>
    </dgm:pt>
    <dgm:pt modelId="{F325FFF6-092B-4316-A5A5-890C00FF0C8B}" type="pres">
      <dgm:prSet presAssocID="{E43C0169-610B-43C7-B975-F3779A31F22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E34560C-F6D3-4FC8-AD18-F1FB9673BD22}" type="presOf" srcId="{E43C0169-610B-43C7-B975-F3779A31F22A}" destId="{F325FFF6-092B-4316-A5A5-890C00FF0C8B}" srcOrd="0" destOrd="0" presId="urn:microsoft.com/office/officeart/2005/8/layout/vList2"/>
    <dgm:cxn modelId="{A530AB7E-8D4C-4764-A8FA-D977BA3CCD8E}" srcId="{6D582102-E6DB-491B-84D8-AB7ADD9BD87E}" destId="{E43C0169-610B-43C7-B975-F3779A31F22A}" srcOrd="1" destOrd="0" parTransId="{51263726-02A2-4522-BD07-2DBBC7F1CA98}" sibTransId="{84646DD5-3F59-4B3B-8EE7-E49B54A35EA5}"/>
    <dgm:cxn modelId="{3C1297A7-CF66-4F05-A27D-DC0825731E8B}" srcId="{6D582102-E6DB-491B-84D8-AB7ADD9BD87E}" destId="{CA07C562-D631-4D0D-BB23-985A33E6A7CB}" srcOrd="0" destOrd="0" parTransId="{28AF4BAB-001E-489C-99F8-1250A52201A5}" sibTransId="{670E7A31-0504-447D-9FB4-AEEAD454FB0A}"/>
    <dgm:cxn modelId="{E6F050B8-ECD8-42C7-9CB2-F7FD118C8D87}" type="presOf" srcId="{6D582102-E6DB-491B-84D8-AB7ADD9BD87E}" destId="{63F907A6-E69E-48C5-ADBD-BA8E9E2321A6}" srcOrd="0" destOrd="0" presId="urn:microsoft.com/office/officeart/2005/8/layout/vList2"/>
    <dgm:cxn modelId="{CBADA7F8-22A3-4DD7-B647-268AA9D9D1BE}" type="presOf" srcId="{CA07C562-D631-4D0D-BB23-985A33E6A7CB}" destId="{3000F7A4-8D7C-4FFE-8D28-C80284D24EE8}" srcOrd="0" destOrd="0" presId="urn:microsoft.com/office/officeart/2005/8/layout/vList2"/>
    <dgm:cxn modelId="{BB3F3537-BD5D-402F-8C10-D6A1EDC3507B}" type="presParOf" srcId="{63F907A6-E69E-48C5-ADBD-BA8E9E2321A6}" destId="{3000F7A4-8D7C-4FFE-8D28-C80284D24EE8}" srcOrd="0" destOrd="0" presId="urn:microsoft.com/office/officeart/2005/8/layout/vList2"/>
    <dgm:cxn modelId="{ECBCE549-A7EA-475D-883C-A77FDB5B9160}" type="presParOf" srcId="{63F907A6-E69E-48C5-ADBD-BA8E9E2321A6}" destId="{7834B9E2-2FB5-49E0-AA9D-3742DF83AC18}" srcOrd="1" destOrd="0" presId="urn:microsoft.com/office/officeart/2005/8/layout/vList2"/>
    <dgm:cxn modelId="{88067EF2-82C3-4F54-A444-1CFAB144793B}" type="presParOf" srcId="{63F907A6-E69E-48C5-ADBD-BA8E9E2321A6}" destId="{F325FFF6-092B-4316-A5A5-890C00FF0C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418508-E7B8-4767-8A2C-AC4FF5D08C3B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DFE1EA4-4D0E-4B1C-9508-BE0ABBDEBF51}">
      <dgm:prSet/>
      <dgm:spPr/>
      <dgm:t>
        <a:bodyPr/>
        <a:lstStyle/>
        <a:p>
          <a:endParaRPr lang="ja-JP" altLang="en-US" dirty="0"/>
        </a:p>
      </dgm:t>
    </dgm:pt>
    <dgm:pt modelId="{407E899E-643E-4529-BEA8-A5D08CE8F427}" type="parTrans" cxnId="{AE0B5680-BC87-4DBB-84AB-D477ABE595BC}">
      <dgm:prSet/>
      <dgm:spPr/>
      <dgm:t>
        <a:bodyPr/>
        <a:lstStyle/>
        <a:p>
          <a:endParaRPr lang="en-US"/>
        </a:p>
      </dgm:t>
    </dgm:pt>
    <dgm:pt modelId="{2033B095-A8FA-4479-88A3-F462D04E18A3}" type="sibTrans" cxnId="{AE0B5680-BC87-4DBB-84AB-D477ABE595BC}">
      <dgm:prSet/>
      <dgm:spPr/>
      <dgm:t>
        <a:bodyPr/>
        <a:lstStyle/>
        <a:p>
          <a:endParaRPr lang="en-US"/>
        </a:p>
      </dgm:t>
    </dgm:pt>
    <dgm:pt modelId="{782DA94B-E188-40C7-B2B6-85D78CAB90E1}">
      <dgm:prSet/>
      <dgm:spPr/>
      <dgm:t>
        <a:bodyPr/>
        <a:lstStyle/>
        <a:p>
          <a:r>
            <a:rPr lang="ja-JP"/>
            <a:t>「我的桌上擺滿了東西，</a:t>
          </a:r>
          <a:r>
            <a:rPr lang="ja-JP" altLang="en-US">
              <a:latin typeface="Calibri Light" panose="020F0302020204030204"/>
            </a:rPr>
            <a:t>(1)</a:t>
          </a:r>
          <a:r>
            <a:rPr lang="ja-JP"/>
            <a:t>小小的</a:t>
          </a:r>
          <a:r>
            <a:rPr lang="ja-JP" altLang="en-US">
              <a:latin typeface="Calibri Light" panose="020F0302020204030204"/>
            </a:rPr>
            <a:t>木</a:t>
          </a:r>
          <a:r>
            <a:rPr lang="ja-JP"/>
            <a:t>偶，</a:t>
          </a:r>
          <a:r>
            <a:rPr lang="ja-JP" altLang="en-US">
              <a:latin typeface="Calibri Light" panose="020F0302020204030204"/>
            </a:rPr>
            <a:t>(2)</a:t>
          </a:r>
          <a:r>
            <a:rPr lang="ja-JP"/>
            <a:t>厚厚的字典，</a:t>
          </a:r>
          <a:r>
            <a:rPr lang="ja-JP" altLang="en-US">
              <a:latin typeface="Calibri Light" panose="020F0302020204030204"/>
            </a:rPr>
            <a:t>(3)</a:t>
          </a:r>
          <a:r>
            <a:rPr lang="ja-JP"/>
            <a:t>長長的鉛筆，真的是琳瑯滿目，應有盡有。」</a:t>
          </a:r>
          <a:endParaRPr lang="en-US"/>
        </a:p>
      </dgm:t>
    </dgm:pt>
    <dgm:pt modelId="{E25AF458-7911-4AC4-837E-56F01647AE8D}" type="parTrans" cxnId="{9E73912F-6146-4062-9E97-D8A598BB3195}">
      <dgm:prSet/>
      <dgm:spPr/>
      <dgm:t>
        <a:bodyPr/>
        <a:lstStyle/>
        <a:p>
          <a:endParaRPr lang="en-US"/>
        </a:p>
      </dgm:t>
    </dgm:pt>
    <dgm:pt modelId="{378A2846-4140-4904-BADC-469B6B8DC864}" type="sibTrans" cxnId="{9E73912F-6146-4062-9E97-D8A598BB3195}">
      <dgm:prSet/>
      <dgm:spPr/>
      <dgm:t>
        <a:bodyPr/>
        <a:lstStyle/>
        <a:p>
          <a:endParaRPr lang="en-US"/>
        </a:p>
      </dgm:t>
    </dgm:pt>
    <dgm:pt modelId="{6C070CDA-D9F3-4964-9EBE-F911B4B5020B}">
      <dgm:prSet/>
      <dgm:spPr/>
      <dgm:t>
        <a:bodyPr/>
        <a:lstStyle/>
        <a:p>
          <a:pPr rtl="0"/>
          <a:r>
            <a:rPr lang="ja-JP"/>
            <a:t>「這個秋夜，</a:t>
          </a:r>
          <a:r>
            <a:rPr lang="ja-JP" altLang="en-US">
              <a:latin typeface="Calibri Light" panose="020F0302020204030204"/>
            </a:rPr>
            <a:t>(1)</a:t>
          </a:r>
          <a:r>
            <a:rPr lang="ja-JP"/>
            <a:t>是寂靜的，</a:t>
          </a:r>
          <a:r>
            <a:rPr lang="ja-JP" altLang="en-US">
              <a:latin typeface="Calibri Light" panose="020F0302020204030204"/>
            </a:rPr>
            <a:t>(2)</a:t>
          </a:r>
          <a:r>
            <a:rPr lang="ja-JP"/>
            <a:t>是溫和的，</a:t>
          </a:r>
          <a:r>
            <a:rPr lang="ja-JP" altLang="en-US">
              <a:latin typeface="Calibri Light" panose="020F0302020204030204"/>
            </a:rPr>
            <a:t>(3)</a:t>
          </a:r>
          <a:r>
            <a:rPr lang="ja-JP"/>
            <a:t>是夢幻的</a:t>
          </a:r>
          <a:r>
            <a:rPr lang="en-US" dirty="0">
              <a:latin typeface="Calibri Light" panose="020F0302020204030204"/>
            </a:rPr>
            <a:t>。」</a:t>
          </a:r>
          <a:endParaRPr lang="ja-JP" altLang="en-US" dirty="0">
            <a:latin typeface="Calibri Light" panose="020F0302020204030204"/>
          </a:endParaRPr>
        </a:p>
      </dgm:t>
    </dgm:pt>
    <dgm:pt modelId="{6BF22DE7-5C6C-480C-AF2E-C04512D21FDF}" type="parTrans" cxnId="{F73813AE-2622-46EB-A0F4-64877F436565}">
      <dgm:prSet/>
      <dgm:spPr/>
      <dgm:t>
        <a:bodyPr/>
        <a:lstStyle/>
        <a:p>
          <a:endParaRPr lang="en-US"/>
        </a:p>
      </dgm:t>
    </dgm:pt>
    <dgm:pt modelId="{1A73922D-9FDB-4846-8A4D-0BB0D5C1DBEB}" type="sibTrans" cxnId="{F73813AE-2622-46EB-A0F4-64877F436565}">
      <dgm:prSet/>
      <dgm:spPr/>
      <dgm:t>
        <a:bodyPr/>
        <a:lstStyle/>
        <a:p>
          <a:endParaRPr lang="en-US"/>
        </a:p>
      </dgm:t>
    </dgm:pt>
    <dgm:pt modelId="{3B53646A-0EBB-4EB8-A22C-AE6CE0887655}" type="pres">
      <dgm:prSet presAssocID="{4B418508-E7B8-4767-8A2C-AC4FF5D08C3B}" presName="vert0" presStyleCnt="0">
        <dgm:presLayoutVars>
          <dgm:dir/>
          <dgm:animOne val="branch"/>
          <dgm:animLvl val="lvl"/>
        </dgm:presLayoutVars>
      </dgm:prSet>
      <dgm:spPr/>
    </dgm:pt>
    <dgm:pt modelId="{BE82AE78-6FAE-42B2-A09B-49C57A45E354}" type="pres">
      <dgm:prSet presAssocID="{DDFE1EA4-4D0E-4B1C-9508-BE0ABBDEBF51}" presName="thickLine" presStyleLbl="alignNode1" presStyleIdx="0" presStyleCnt="3"/>
      <dgm:spPr/>
    </dgm:pt>
    <dgm:pt modelId="{5D793E9E-0C2E-49DA-B7EE-F58276E03798}" type="pres">
      <dgm:prSet presAssocID="{DDFE1EA4-4D0E-4B1C-9508-BE0ABBDEBF51}" presName="horz1" presStyleCnt="0"/>
      <dgm:spPr/>
    </dgm:pt>
    <dgm:pt modelId="{703F87C3-6D03-40CE-87A8-DE68EE505090}" type="pres">
      <dgm:prSet presAssocID="{DDFE1EA4-4D0E-4B1C-9508-BE0ABBDEBF51}" presName="tx1" presStyleLbl="revTx" presStyleIdx="0" presStyleCnt="3"/>
      <dgm:spPr/>
    </dgm:pt>
    <dgm:pt modelId="{AE2D58F5-A717-4697-8895-4D1B821A9ED2}" type="pres">
      <dgm:prSet presAssocID="{DDFE1EA4-4D0E-4B1C-9508-BE0ABBDEBF51}" presName="vert1" presStyleCnt="0"/>
      <dgm:spPr/>
    </dgm:pt>
    <dgm:pt modelId="{BA1F5846-20F1-4AF5-99A4-ABD97CBF2458}" type="pres">
      <dgm:prSet presAssocID="{782DA94B-E188-40C7-B2B6-85D78CAB90E1}" presName="thickLine" presStyleLbl="alignNode1" presStyleIdx="1" presStyleCnt="3"/>
      <dgm:spPr/>
    </dgm:pt>
    <dgm:pt modelId="{2858602F-EECE-4A79-9256-C4FC6955D2EA}" type="pres">
      <dgm:prSet presAssocID="{782DA94B-E188-40C7-B2B6-85D78CAB90E1}" presName="horz1" presStyleCnt="0"/>
      <dgm:spPr/>
    </dgm:pt>
    <dgm:pt modelId="{09D4A52A-754E-417E-A8DC-2F05276B5B8C}" type="pres">
      <dgm:prSet presAssocID="{782DA94B-E188-40C7-B2B6-85D78CAB90E1}" presName="tx1" presStyleLbl="revTx" presStyleIdx="1" presStyleCnt="3"/>
      <dgm:spPr/>
    </dgm:pt>
    <dgm:pt modelId="{02AA30A1-9554-4DFD-B93A-9FBA13381736}" type="pres">
      <dgm:prSet presAssocID="{782DA94B-E188-40C7-B2B6-85D78CAB90E1}" presName="vert1" presStyleCnt="0"/>
      <dgm:spPr/>
    </dgm:pt>
    <dgm:pt modelId="{5F7681DB-5A5C-4F3D-B98B-EA51CAAD598B}" type="pres">
      <dgm:prSet presAssocID="{6C070CDA-D9F3-4964-9EBE-F911B4B5020B}" presName="thickLine" presStyleLbl="alignNode1" presStyleIdx="2" presStyleCnt="3"/>
      <dgm:spPr/>
    </dgm:pt>
    <dgm:pt modelId="{88A3F900-9A24-4076-880B-D1AD3B0310AE}" type="pres">
      <dgm:prSet presAssocID="{6C070CDA-D9F3-4964-9EBE-F911B4B5020B}" presName="horz1" presStyleCnt="0"/>
      <dgm:spPr/>
    </dgm:pt>
    <dgm:pt modelId="{2235D1CC-2717-43B8-AB75-D25D83774C38}" type="pres">
      <dgm:prSet presAssocID="{6C070CDA-D9F3-4964-9EBE-F911B4B5020B}" presName="tx1" presStyleLbl="revTx" presStyleIdx="2" presStyleCnt="3"/>
      <dgm:spPr/>
    </dgm:pt>
    <dgm:pt modelId="{6E5E7281-B963-44B5-B847-0DAA51E93E4B}" type="pres">
      <dgm:prSet presAssocID="{6C070CDA-D9F3-4964-9EBE-F911B4B5020B}" presName="vert1" presStyleCnt="0"/>
      <dgm:spPr/>
    </dgm:pt>
  </dgm:ptLst>
  <dgm:cxnLst>
    <dgm:cxn modelId="{ED7BB904-810C-4EA3-8BF6-198361405751}" type="presOf" srcId="{DDFE1EA4-4D0E-4B1C-9508-BE0ABBDEBF51}" destId="{703F87C3-6D03-40CE-87A8-DE68EE505090}" srcOrd="0" destOrd="0" presId="urn:microsoft.com/office/officeart/2008/layout/LinedList"/>
    <dgm:cxn modelId="{39240E0B-E4B3-4B82-8448-344CCF8FBC9C}" type="presOf" srcId="{4B418508-E7B8-4767-8A2C-AC4FF5D08C3B}" destId="{3B53646A-0EBB-4EB8-A22C-AE6CE0887655}" srcOrd="0" destOrd="0" presId="urn:microsoft.com/office/officeart/2008/layout/LinedList"/>
    <dgm:cxn modelId="{9E73912F-6146-4062-9E97-D8A598BB3195}" srcId="{4B418508-E7B8-4767-8A2C-AC4FF5D08C3B}" destId="{782DA94B-E188-40C7-B2B6-85D78CAB90E1}" srcOrd="1" destOrd="0" parTransId="{E25AF458-7911-4AC4-837E-56F01647AE8D}" sibTransId="{378A2846-4140-4904-BADC-469B6B8DC864}"/>
    <dgm:cxn modelId="{DE168055-0DBB-40AE-A8AA-A30247B86C5F}" type="presOf" srcId="{6C070CDA-D9F3-4964-9EBE-F911B4B5020B}" destId="{2235D1CC-2717-43B8-AB75-D25D83774C38}" srcOrd="0" destOrd="0" presId="urn:microsoft.com/office/officeart/2008/layout/LinedList"/>
    <dgm:cxn modelId="{AE0B5680-BC87-4DBB-84AB-D477ABE595BC}" srcId="{4B418508-E7B8-4767-8A2C-AC4FF5D08C3B}" destId="{DDFE1EA4-4D0E-4B1C-9508-BE0ABBDEBF51}" srcOrd="0" destOrd="0" parTransId="{407E899E-643E-4529-BEA8-A5D08CE8F427}" sibTransId="{2033B095-A8FA-4479-88A3-F462D04E18A3}"/>
    <dgm:cxn modelId="{F73813AE-2622-46EB-A0F4-64877F436565}" srcId="{4B418508-E7B8-4767-8A2C-AC4FF5D08C3B}" destId="{6C070CDA-D9F3-4964-9EBE-F911B4B5020B}" srcOrd="2" destOrd="0" parTransId="{6BF22DE7-5C6C-480C-AF2E-C04512D21FDF}" sibTransId="{1A73922D-9FDB-4846-8A4D-0BB0D5C1DBEB}"/>
    <dgm:cxn modelId="{3E95D1F3-74E2-4BE2-A3EC-30607B16FB9F}" type="presOf" srcId="{782DA94B-E188-40C7-B2B6-85D78CAB90E1}" destId="{09D4A52A-754E-417E-A8DC-2F05276B5B8C}" srcOrd="0" destOrd="0" presId="urn:microsoft.com/office/officeart/2008/layout/LinedList"/>
    <dgm:cxn modelId="{0578BFCB-0D93-4182-8813-4F71FD167987}" type="presParOf" srcId="{3B53646A-0EBB-4EB8-A22C-AE6CE0887655}" destId="{BE82AE78-6FAE-42B2-A09B-49C57A45E354}" srcOrd="0" destOrd="0" presId="urn:microsoft.com/office/officeart/2008/layout/LinedList"/>
    <dgm:cxn modelId="{EBEFF63F-3243-4602-B4F8-A14EB238FF8C}" type="presParOf" srcId="{3B53646A-0EBB-4EB8-A22C-AE6CE0887655}" destId="{5D793E9E-0C2E-49DA-B7EE-F58276E03798}" srcOrd="1" destOrd="0" presId="urn:microsoft.com/office/officeart/2008/layout/LinedList"/>
    <dgm:cxn modelId="{1D5735F6-1BFB-4E47-8E08-06070C1BD2F3}" type="presParOf" srcId="{5D793E9E-0C2E-49DA-B7EE-F58276E03798}" destId="{703F87C3-6D03-40CE-87A8-DE68EE505090}" srcOrd="0" destOrd="0" presId="urn:microsoft.com/office/officeart/2008/layout/LinedList"/>
    <dgm:cxn modelId="{2955000A-97B0-4043-A789-5A72F8221E02}" type="presParOf" srcId="{5D793E9E-0C2E-49DA-B7EE-F58276E03798}" destId="{AE2D58F5-A717-4697-8895-4D1B821A9ED2}" srcOrd="1" destOrd="0" presId="urn:microsoft.com/office/officeart/2008/layout/LinedList"/>
    <dgm:cxn modelId="{3A09A429-990E-4FE2-8C25-93F997571666}" type="presParOf" srcId="{3B53646A-0EBB-4EB8-A22C-AE6CE0887655}" destId="{BA1F5846-20F1-4AF5-99A4-ABD97CBF2458}" srcOrd="2" destOrd="0" presId="urn:microsoft.com/office/officeart/2008/layout/LinedList"/>
    <dgm:cxn modelId="{83E76F61-7274-4E8A-A4CE-1EF906697232}" type="presParOf" srcId="{3B53646A-0EBB-4EB8-A22C-AE6CE0887655}" destId="{2858602F-EECE-4A79-9256-C4FC6955D2EA}" srcOrd="3" destOrd="0" presId="urn:microsoft.com/office/officeart/2008/layout/LinedList"/>
    <dgm:cxn modelId="{D184B7A4-5F6F-44F9-A1A7-BBAF6C8C9692}" type="presParOf" srcId="{2858602F-EECE-4A79-9256-C4FC6955D2EA}" destId="{09D4A52A-754E-417E-A8DC-2F05276B5B8C}" srcOrd="0" destOrd="0" presId="urn:microsoft.com/office/officeart/2008/layout/LinedList"/>
    <dgm:cxn modelId="{886667D8-B4BE-40A4-ACBD-58FD09FD524C}" type="presParOf" srcId="{2858602F-EECE-4A79-9256-C4FC6955D2EA}" destId="{02AA30A1-9554-4DFD-B93A-9FBA13381736}" srcOrd="1" destOrd="0" presId="urn:microsoft.com/office/officeart/2008/layout/LinedList"/>
    <dgm:cxn modelId="{8DE423C5-F783-458F-A877-9E329AC4D299}" type="presParOf" srcId="{3B53646A-0EBB-4EB8-A22C-AE6CE0887655}" destId="{5F7681DB-5A5C-4F3D-B98B-EA51CAAD598B}" srcOrd="4" destOrd="0" presId="urn:microsoft.com/office/officeart/2008/layout/LinedList"/>
    <dgm:cxn modelId="{20D1E181-1515-4C56-A9A3-8FBC987C5582}" type="presParOf" srcId="{3B53646A-0EBB-4EB8-A22C-AE6CE0887655}" destId="{88A3F900-9A24-4076-880B-D1AD3B0310AE}" srcOrd="5" destOrd="0" presId="urn:microsoft.com/office/officeart/2008/layout/LinedList"/>
    <dgm:cxn modelId="{B0CF1B61-D6B2-4D9E-B6BC-72696AD0CFB9}" type="presParOf" srcId="{88A3F900-9A24-4076-880B-D1AD3B0310AE}" destId="{2235D1CC-2717-43B8-AB75-D25D83774C38}" srcOrd="0" destOrd="0" presId="urn:microsoft.com/office/officeart/2008/layout/LinedList"/>
    <dgm:cxn modelId="{84BA8093-E571-4CBB-B5FF-1994EDEC4067}" type="presParOf" srcId="{88A3F900-9A24-4076-880B-D1AD3B0310AE}" destId="{6E5E7281-B963-44B5-B847-0DAA51E93E4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8ABE9D-3834-4A18-A6B7-415288D9019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828ED5D-96F2-40BD-A9F1-2349F7AE4877}">
      <dgm:prSet/>
      <dgm:spPr/>
      <dgm:t>
        <a:bodyPr/>
        <a:lstStyle/>
        <a:p>
          <a:r>
            <a:rPr lang="ja-JP"/>
            <a:t>對偶必須字數相等、兩兩相對，要求兩個結構相同、長度相同、詞語對稱嚴謹的對偶更要求平仄互對。排比則不拘，僅要求結構、長度等大致相似、沒有類似的對稱效果。對偶宜避免意同或相同之字，排比卻往往意思相同、字也相同。由以下兩例可看出兩者不同。</a:t>
          </a:r>
          <a:endParaRPr lang="en-US"/>
        </a:p>
      </dgm:t>
    </dgm:pt>
    <dgm:pt modelId="{57A562A9-F308-405D-ABFC-09A321735F65}" type="parTrans" cxnId="{9B56497B-EC8C-418A-AC1B-5AC433DA833C}">
      <dgm:prSet/>
      <dgm:spPr/>
      <dgm:t>
        <a:bodyPr/>
        <a:lstStyle/>
        <a:p>
          <a:endParaRPr lang="en-US"/>
        </a:p>
      </dgm:t>
    </dgm:pt>
    <dgm:pt modelId="{D194CF14-B1FB-4D1D-A818-9FB3C2D38F51}" type="sibTrans" cxnId="{9B56497B-EC8C-418A-AC1B-5AC433DA833C}">
      <dgm:prSet/>
      <dgm:spPr/>
      <dgm:t>
        <a:bodyPr/>
        <a:lstStyle/>
        <a:p>
          <a:endParaRPr lang="en-US"/>
        </a:p>
      </dgm:t>
    </dgm:pt>
    <dgm:pt modelId="{DA2C16D8-815C-4A91-A761-4875E65A27A9}">
      <dgm:prSet/>
      <dgm:spPr/>
      <dgm:t>
        <a:bodyPr/>
        <a:lstStyle/>
        <a:p>
          <a:r>
            <a:rPr lang="ja-JP"/>
            <a:t>對偶：「</a:t>
          </a:r>
          <a:r>
            <a:rPr lang="en-US"/>
            <a:t>『</a:t>
          </a:r>
          <a:r>
            <a:rPr lang="ja-JP"/>
            <a:t>白日依山盡，黃河入海流</a:t>
          </a:r>
          <a:r>
            <a:rPr lang="en-US"/>
            <a:t>』</a:t>
          </a:r>
          <a:r>
            <a:rPr lang="ja-JP"/>
            <a:t>、</a:t>
          </a:r>
          <a:r>
            <a:rPr lang="en-US"/>
            <a:t>『</a:t>
          </a:r>
          <a:r>
            <a:rPr lang="ja-JP"/>
            <a:t>欲窮千里目，更上一層樓</a:t>
          </a:r>
          <a:r>
            <a:rPr lang="en-US"/>
            <a:t>』</a:t>
          </a:r>
          <a:r>
            <a:rPr lang="ja-JP"/>
            <a:t>。」（王之煥</a:t>
          </a:r>
          <a:r>
            <a:rPr lang="en-US"/>
            <a:t>《</a:t>
          </a:r>
          <a:r>
            <a:rPr lang="ja-JP"/>
            <a:t>登鸛鵲樓</a:t>
          </a:r>
          <a:r>
            <a:rPr lang="en-US"/>
            <a:t>》</a:t>
          </a:r>
          <a:r>
            <a:rPr lang="ja-JP"/>
            <a:t>）</a:t>
          </a:r>
          <a:endParaRPr lang="en-US"/>
        </a:p>
      </dgm:t>
    </dgm:pt>
    <dgm:pt modelId="{782F2504-0F10-4A2E-BCB0-97AC3CB8971C}" type="parTrans" cxnId="{FB77AE47-9D66-44CF-8F72-C19F8A8FF547}">
      <dgm:prSet/>
      <dgm:spPr/>
      <dgm:t>
        <a:bodyPr/>
        <a:lstStyle/>
        <a:p>
          <a:endParaRPr lang="en-US"/>
        </a:p>
      </dgm:t>
    </dgm:pt>
    <dgm:pt modelId="{C4BF4490-FCFB-41EC-9072-9CEA7F01BA0D}" type="sibTrans" cxnId="{FB77AE47-9D66-44CF-8F72-C19F8A8FF547}">
      <dgm:prSet/>
      <dgm:spPr/>
      <dgm:t>
        <a:bodyPr/>
        <a:lstStyle/>
        <a:p>
          <a:endParaRPr lang="en-US"/>
        </a:p>
      </dgm:t>
    </dgm:pt>
    <dgm:pt modelId="{E3E96BB9-34A1-4227-87AC-C4E7247C993A}">
      <dgm:prSet/>
      <dgm:spPr/>
      <dgm:t>
        <a:bodyPr/>
        <a:lstStyle/>
        <a:p>
          <a:r>
            <a:rPr lang="ja-JP"/>
            <a:t>排比：「這種樂器在我國民間很流行，</a:t>
          </a:r>
          <a:r>
            <a:rPr lang="en-US"/>
            <a:t>『</a:t>
          </a:r>
          <a:r>
            <a:rPr lang="ja-JP"/>
            <a:t>剃頭店裏有之，裁縫店裏有之，江北船上有之，三家村裏有之</a:t>
          </a:r>
          <a:r>
            <a:rPr lang="en-US"/>
            <a:t>』</a:t>
          </a:r>
          <a:r>
            <a:rPr lang="ja-JP"/>
            <a:t>。」（豐子愷）</a:t>
          </a:r>
          <a:endParaRPr lang="en-US"/>
        </a:p>
      </dgm:t>
    </dgm:pt>
    <dgm:pt modelId="{317BD85B-7A5B-4F01-8EED-CD0884E1F1F9}" type="parTrans" cxnId="{DD134C4F-DC45-468E-A5F0-8CBEA0442DE7}">
      <dgm:prSet/>
      <dgm:spPr/>
      <dgm:t>
        <a:bodyPr/>
        <a:lstStyle/>
        <a:p>
          <a:endParaRPr lang="en-US"/>
        </a:p>
      </dgm:t>
    </dgm:pt>
    <dgm:pt modelId="{CAEA1B30-E312-4880-BD3D-EEBE74FEAD40}" type="sibTrans" cxnId="{DD134C4F-DC45-468E-A5F0-8CBEA0442DE7}">
      <dgm:prSet/>
      <dgm:spPr/>
      <dgm:t>
        <a:bodyPr/>
        <a:lstStyle/>
        <a:p>
          <a:endParaRPr lang="en-US"/>
        </a:p>
      </dgm:t>
    </dgm:pt>
    <dgm:pt modelId="{F985EF97-6293-4E42-9B9F-5DA4E8FBCD7A}">
      <dgm:prSet/>
      <dgm:spPr/>
      <dgm:t>
        <a:bodyPr/>
        <a:lstStyle/>
        <a:p>
          <a:r>
            <a:rPr lang="ja-JP"/>
            <a:t>根據陳望道的</a:t>
          </a:r>
          <a:r>
            <a:rPr lang="en-US"/>
            <a:t>《</a:t>
          </a:r>
          <a:r>
            <a:rPr lang="ja-JP"/>
            <a:t>修辭學發凡</a:t>
          </a:r>
          <a:r>
            <a:rPr lang="en-US"/>
            <a:t>》</a:t>
          </a:r>
          <a:r>
            <a:rPr lang="ja-JP"/>
            <a:t>，兩個句子或以上的並列句子，也可以稱為排比句；只是一般為了加強句子的氣勢，多用三個或以上</a:t>
          </a:r>
          <a:r>
            <a:rPr lang="en-US"/>
            <a:t>。</a:t>
          </a:r>
        </a:p>
      </dgm:t>
    </dgm:pt>
    <dgm:pt modelId="{0FA8FA42-F0E1-4E67-AD0B-684D690D8B71}" type="parTrans" cxnId="{692CC687-0081-41B7-98DD-2DF471CB0847}">
      <dgm:prSet/>
      <dgm:spPr/>
      <dgm:t>
        <a:bodyPr/>
        <a:lstStyle/>
        <a:p>
          <a:endParaRPr lang="en-US"/>
        </a:p>
      </dgm:t>
    </dgm:pt>
    <dgm:pt modelId="{8B83671F-EDA3-4641-9051-5E8A5EB0A066}" type="sibTrans" cxnId="{692CC687-0081-41B7-98DD-2DF471CB0847}">
      <dgm:prSet/>
      <dgm:spPr/>
      <dgm:t>
        <a:bodyPr/>
        <a:lstStyle/>
        <a:p>
          <a:endParaRPr lang="en-US"/>
        </a:p>
      </dgm:t>
    </dgm:pt>
    <dgm:pt modelId="{61E20AAE-2975-44BA-BEB9-70A5D829C2F0}" type="pres">
      <dgm:prSet presAssocID="{608ABE9D-3834-4A18-A6B7-415288D9019F}" presName="vert0" presStyleCnt="0">
        <dgm:presLayoutVars>
          <dgm:dir/>
          <dgm:animOne val="branch"/>
          <dgm:animLvl val="lvl"/>
        </dgm:presLayoutVars>
      </dgm:prSet>
      <dgm:spPr/>
    </dgm:pt>
    <dgm:pt modelId="{6B42531E-E5B3-4E03-8BB4-2B4FC20A084C}" type="pres">
      <dgm:prSet presAssocID="{9828ED5D-96F2-40BD-A9F1-2349F7AE4877}" presName="thickLine" presStyleLbl="alignNode1" presStyleIdx="0" presStyleCnt="4"/>
      <dgm:spPr/>
    </dgm:pt>
    <dgm:pt modelId="{CAECE3BF-00DE-4292-9D62-3C6340F5E480}" type="pres">
      <dgm:prSet presAssocID="{9828ED5D-96F2-40BD-A9F1-2349F7AE4877}" presName="horz1" presStyleCnt="0"/>
      <dgm:spPr/>
    </dgm:pt>
    <dgm:pt modelId="{7CA203DA-BBBE-4E87-AB14-14EFDC7A85DD}" type="pres">
      <dgm:prSet presAssocID="{9828ED5D-96F2-40BD-A9F1-2349F7AE4877}" presName="tx1" presStyleLbl="revTx" presStyleIdx="0" presStyleCnt="4"/>
      <dgm:spPr/>
    </dgm:pt>
    <dgm:pt modelId="{3D166E9F-7A31-4F16-AA7D-50D8D8862081}" type="pres">
      <dgm:prSet presAssocID="{9828ED5D-96F2-40BD-A9F1-2349F7AE4877}" presName="vert1" presStyleCnt="0"/>
      <dgm:spPr/>
    </dgm:pt>
    <dgm:pt modelId="{4F75B2EB-CE18-406C-A8DF-9BF76B84C9BE}" type="pres">
      <dgm:prSet presAssocID="{DA2C16D8-815C-4A91-A761-4875E65A27A9}" presName="thickLine" presStyleLbl="alignNode1" presStyleIdx="1" presStyleCnt="4"/>
      <dgm:spPr/>
    </dgm:pt>
    <dgm:pt modelId="{B5014272-128D-4EA5-B7E6-54506B2D84A9}" type="pres">
      <dgm:prSet presAssocID="{DA2C16D8-815C-4A91-A761-4875E65A27A9}" presName="horz1" presStyleCnt="0"/>
      <dgm:spPr/>
    </dgm:pt>
    <dgm:pt modelId="{A4F39CDB-E835-4833-AE59-F9D64C4D6ADA}" type="pres">
      <dgm:prSet presAssocID="{DA2C16D8-815C-4A91-A761-4875E65A27A9}" presName="tx1" presStyleLbl="revTx" presStyleIdx="1" presStyleCnt="4"/>
      <dgm:spPr/>
    </dgm:pt>
    <dgm:pt modelId="{65078FA5-7BBC-45D8-AA5D-C1B115BDC755}" type="pres">
      <dgm:prSet presAssocID="{DA2C16D8-815C-4A91-A761-4875E65A27A9}" presName="vert1" presStyleCnt="0"/>
      <dgm:spPr/>
    </dgm:pt>
    <dgm:pt modelId="{26B91410-A46F-4289-AAF5-5C3E9E948663}" type="pres">
      <dgm:prSet presAssocID="{E3E96BB9-34A1-4227-87AC-C4E7247C993A}" presName="thickLine" presStyleLbl="alignNode1" presStyleIdx="2" presStyleCnt="4"/>
      <dgm:spPr/>
    </dgm:pt>
    <dgm:pt modelId="{17E6D435-FD1A-4211-A068-8CCE1C7D343C}" type="pres">
      <dgm:prSet presAssocID="{E3E96BB9-34A1-4227-87AC-C4E7247C993A}" presName="horz1" presStyleCnt="0"/>
      <dgm:spPr/>
    </dgm:pt>
    <dgm:pt modelId="{000E7738-163B-4A84-977E-629AEFD366E2}" type="pres">
      <dgm:prSet presAssocID="{E3E96BB9-34A1-4227-87AC-C4E7247C993A}" presName="tx1" presStyleLbl="revTx" presStyleIdx="2" presStyleCnt="4"/>
      <dgm:spPr/>
    </dgm:pt>
    <dgm:pt modelId="{53F738D8-4DA8-482E-B001-2825F47391D1}" type="pres">
      <dgm:prSet presAssocID="{E3E96BB9-34A1-4227-87AC-C4E7247C993A}" presName="vert1" presStyleCnt="0"/>
      <dgm:spPr/>
    </dgm:pt>
    <dgm:pt modelId="{7B3BC485-D958-4580-A4AF-1004446CF9C4}" type="pres">
      <dgm:prSet presAssocID="{F985EF97-6293-4E42-9B9F-5DA4E8FBCD7A}" presName="thickLine" presStyleLbl="alignNode1" presStyleIdx="3" presStyleCnt="4"/>
      <dgm:spPr/>
    </dgm:pt>
    <dgm:pt modelId="{1C4A8D0B-C791-4A50-93D8-B1921A34DEF3}" type="pres">
      <dgm:prSet presAssocID="{F985EF97-6293-4E42-9B9F-5DA4E8FBCD7A}" presName="horz1" presStyleCnt="0"/>
      <dgm:spPr/>
    </dgm:pt>
    <dgm:pt modelId="{3B5808C5-21BA-459B-ACF3-75B7E7C29E4B}" type="pres">
      <dgm:prSet presAssocID="{F985EF97-6293-4E42-9B9F-5DA4E8FBCD7A}" presName="tx1" presStyleLbl="revTx" presStyleIdx="3" presStyleCnt="4"/>
      <dgm:spPr/>
    </dgm:pt>
    <dgm:pt modelId="{E952A868-2546-4AE8-83E9-B89F2FDE71F5}" type="pres">
      <dgm:prSet presAssocID="{F985EF97-6293-4E42-9B9F-5DA4E8FBCD7A}" presName="vert1" presStyleCnt="0"/>
      <dgm:spPr/>
    </dgm:pt>
  </dgm:ptLst>
  <dgm:cxnLst>
    <dgm:cxn modelId="{3E54DA32-475A-4956-B718-3B0C0FFB1D14}" type="presOf" srcId="{E3E96BB9-34A1-4227-87AC-C4E7247C993A}" destId="{000E7738-163B-4A84-977E-629AEFD366E2}" srcOrd="0" destOrd="0" presId="urn:microsoft.com/office/officeart/2008/layout/LinedList"/>
    <dgm:cxn modelId="{FB77AE47-9D66-44CF-8F72-C19F8A8FF547}" srcId="{608ABE9D-3834-4A18-A6B7-415288D9019F}" destId="{DA2C16D8-815C-4A91-A761-4875E65A27A9}" srcOrd="1" destOrd="0" parTransId="{782F2504-0F10-4A2E-BCB0-97AC3CB8971C}" sibTransId="{C4BF4490-FCFB-41EC-9072-9CEA7F01BA0D}"/>
    <dgm:cxn modelId="{DD134C4F-DC45-468E-A5F0-8CBEA0442DE7}" srcId="{608ABE9D-3834-4A18-A6B7-415288D9019F}" destId="{E3E96BB9-34A1-4227-87AC-C4E7247C993A}" srcOrd="2" destOrd="0" parTransId="{317BD85B-7A5B-4F01-8EED-CD0884E1F1F9}" sibTransId="{CAEA1B30-E312-4880-BD3D-EEBE74FEAD40}"/>
    <dgm:cxn modelId="{5E8B9C5A-0E33-4B92-AD76-29179B3B922B}" type="presOf" srcId="{F985EF97-6293-4E42-9B9F-5DA4E8FBCD7A}" destId="{3B5808C5-21BA-459B-ACF3-75B7E7C29E4B}" srcOrd="0" destOrd="0" presId="urn:microsoft.com/office/officeart/2008/layout/LinedList"/>
    <dgm:cxn modelId="{9B56497B-EC8C-418A-AC1B-5AC433DA833C}" srcId="{608ABE9D-3834-4A18-A6B7-415288D9019F}" destId="{9828ED5D-96F2-40BD-A9F1-2349F7AE4877}" srcOrd="0" destOrd="0" parTransId="{57A562A9-F308-405D-ABFC-09A321735F65}" sibTransId="{D194CF14-B1FB-4D1D-A818-9FB3C2D38F51}"/>
    <dgm:cxn modelId="{692CC687-0081-41B7-98DD-2DF471CB0847}" srcId="{608ABE9D-3834-4A18-A6B7-415288D9019F}" destId="{F985EF97-6293-4E42-9B9F-5DA4E8FBCD7A}" srcOrd="3" destOrd="0" parTransId="{0FA8FA42-F0E1-4E67-AD0B-684D690D8B71}" sibTransId="{8B83671F-EDA3-4641-9051-5E8A5EB0A066}"/>
    <dgm:cxn modelId="{03E78CA5-1D40-4C1F-96B8-39297B4679F3}" type="presOf" srcId="{DA2C16D8-815C-4A91-A761-4875E65A27A9}" destId="{A4F39CDB-E835-4833-AE59-F9D64C4D6ADA}" srcOrd="0" destOrd="0" presId="urn:microsoft.com/office/officeart/2008/layout/LinedList"/>
    <dgm:cxn modelId="{A22379CC-74A2-4CDB-BE42-CA80E2196CCB}" type="presOf" srcId="{608ABE9D-3834-4A18-A6B7-415288D9019F}" destId="{61E20AAE-2975-44BA-BEB9-70A5D829C2F0}" srcOrd="0" destOrd="0" presId="urn:microsoft.com/office/officeart/2008/layout/LinedList"/>
    <dgm:cxn modelId="{F50645F7-0C41-4613-A29A-87533EEA68B5}" type="presOf" srcId="{9828ED5D-96F2-40BD-A9F1-2349F7AE4877}" destId="{7CA203DA-BBBE-4E87-AB14-14EFDC7A85DD}" srcOrd="0" destOrd="0" presId="urn:microsoft.com/office/officeart/2008/layout/LinedList"/>
    <dgm:cxn modelId="{6F68394F-0F1D-49D6-8503-57FE5289B435}" type="presParOf" srcId="{61E20AAE-2975-44BA-BEB9-70A5D829C2F0}" destId="{6B42531E-E5B3-4E03-8BB4-2B4FC20A084C}" srcOrd="0" destOrd="0" presId="urn:microsoft.com/office/officeart/2008/layout/LinedList"/>
    <dgm:cxn modelId="{54992963-0FD4-490E-9A06-3FFD36A534EF}" type="presParOf" srcId="{61E20AAE-2975-44BA-BEB9-70A5D829C2F0}" destId="{CAECE3BF-00DE-4292-9D62-3C6340F5E480}" srcOrd="1" destOrd="0" presId="urn:microsoft.com/office/officeart/2008/layout/LinedList"/>
    <dgm:cxn modelId="{51F72E0F-D84A-4850-BC4F-D20CB9C4AFD4}" type="presParOf" srcId="{CAECE3BF-00DE-4292-9D62-3C6340F5E480}" destId="{7CA203DA-BBBE-4E87-AB14-14EFDC7A85DD}" srcOrd="0" destOrd="0" presId="urn:microsoft.com/office/officeart/2008/layout/LinedList"/>
    <dgm:cxn modelId="{A00F7751-D1D3-4C0D-982F-5295B0509B56}" type="presParOf" srcId="{CAECE3BF-00DE-4292-9D62-3C6340F5E480}" destId="{3D166E9F-7A31-4F16-AA7D-50D8D8862081}" srcOrd="1" destOrd="0" presId="urn:microsoft.com/office/officeart/2008/layout/LinedList"/>
    <dgm:cxn modelId="{40CB7291-77C9-47F4-8940-1EA8B376922B}" type="presParOf" srcId="{61E20AAE-2975-44BA-BEB9-70A5D829C2F0}" destId="{4F75B2EB-CE18-406C-A8DF-9BF76B84C9BE}" srcOrd="2" destOrd="0" presId="urn:microsoft.com/office/officeart/2008/layout/LinedList"/>
    <dgm:cxn modelId="{AA67BAB0-80CC-4F03-9140-0E36CE9A09C3}" type="presParOf" srcId="{61E20AAE-2975-44BA-BEB9-70A5D829C2F0}" destId="{B5014272-128D-4EA5-B7E6-54506B2D84A9}" srcOrd="3" destOrd="0" presId="urn:microsoft.com/office/officeart/2008/layout/LinedList"/>
    <dgm:cxn modelId="{1631BE0C-AA5C-4740-9623-2DC84F5ECBA4}" type="presParOf" srcId="{B5014272-128D-4EA5-B7E6-54506B2D84A9}" destId="{A4F39CDB-E835-4833-AE59-F9D64C4D6ADA}" srcOrd="0" destOrd="0" presId="urn:microsoft.com/office/officeart/2008/layout/LinedList"/>
    <dgm:cxn modelId="{AF7189B1-B6E2-40C0-92B1-005B5023AA6D}" type="presParOf" srcId="{B5014272-128D-4EA5-B7E6-54506B2D84A9}" destId="{65078FA5-7BBC-45D8-AA5D-C1B115BDC755}" srcOrd="1" destOrd="0" presId="urn:microsoft.com/office/officeart/2008/layout/LinedList"/>
    <dgm:cxn modelId="{44A2EA78-DAFE-4ADD-BFD5-A382518B7905}" type="presParOf" srcId="{61E20AAE-2975-44BA-BEB9-70A5D829C2F0}" destId="{26B91410-A46F-4289-AAF5-5C3E9E948663}" srcOrd="4" destOrd="0" presId="urn:microsoft.com/office/officeart/2008/layout/LinedList"/>
    <dgm:cxn modelId="{F57E1B26-59A7-4091-A2DC-F58CC5252D89}" type="presParOf" srcId="{61E20AAE-2975-44BA-BEB9-70A5D829C2F0}" destId="{17E6D435-FD1A-4211-A068-8CCE1C7D343C}" srcOrd="5" destOrd="0" presId="urn:microsoft.com/office/officeart/2008/layout/LinedList"/>
    <dgm:cxn modelId="{FA9E801D-B7A4-42CD-84E2-AC046DCDC075}" type="presParOf" srcId="{17E6D435-FD1A-4211-A068-8CCE1C7D343C}" destId="{000E7738-163B-4A84-977E-629AEFD366E2}" srcOrd="0" destOrd="0" presId="urn:microsoft.com/office/officeart/2008/layout/LinedList"/>
    <dgm:cxn modelId="{51566496-4592-455A-810E-DDDD62317997}" type="presParOf" srcId="{17E6D435-FD1A-4211-A068-8CCE1C7D343C}" destId="{53F738D8-4DA8-482E-B001-2825F47391D1}" srcOrd="1" destOrd="0" presId="urn:microsoft.com/office/officeart/2008/layout/LinedList"/>
    <dgm:cxn modelId="{8AF74946-7226-44DD-87A1-77B297B29D1D}" type="presParOf" srcId="{61E20AAE-2975-44BA-BEB9-70A5D829C2F0}" destId="{7B3BC485-D958-4580-A4AF-1004446CF9C4}" srcOrd="6" destOrd="0" presId="urn:microsoft.com/office/officeart/2008/layout/LinedList"/>
    <dgm:cxn modelId="{0E86B796-10D6-4699-B372-BAA3C9935164}" type="presParOf" srcId="{61E20AAE-2975-44BA-BEB9-70A5D829C2F0}" destId="{1C4A8D0B-C791-4A50-93D8-B1921A34DEF3}" srcOrd="7" destOrd="0" presId="urn:microsoft.com/office/officeart/2008/layout/LinedList"/>
    <dgm:cxn modelId="{5C66A6AC-6E7E-49D6-AA1D-DF45C7D45C03}" type="presParOf" srcId="{1C4A8D0B-C791-4A50-93D8-B1921A34DEF3}" destId="{3B5808C5-21BA-459B-ACF3-75B7E7C29E4B}" srcOrd="0" destOrd="0" presId="urn:microsoft.com/office/officeart/2008/layout/LinedList"/>
    <dgm:cxn modelId="{EA5390BF-C3CF-4E3D-A370-D10FB9F8A6D0}" type="presParOf" srcId="{1C4A8D0B-C791-4A50-93D8-B1921A34DEF3}" destId="{E952A868-2546-4AE8-83E9-B89F2FDE71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0F7A4-8D7C-4FFE-8D28-C80284D24EE8}">
      <dsp:nvSpPr>
        <dsp:cNvPr id="0" name=""/>
        <dsp:cNvSpPr/>
      </dsp:nvSpPr>
      <dsp:spPr>
        <a:xfrm>
          <a:off x="0" y="33308"/>
          <a:ext cx="5393361" cy="21106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2200" kern="1200"/>
            <a:t>「</a:t>
          </a:r>
          <a:r>
            <a:rPr lang="ja-JP" sz="2200" kern="1200">
              <a:highlight>
                <a:srgbClr val="808080"/>
              </a:highlight>
            </a:rPr>
            <a:t>思考是開向智慧的一扇明窗</a:t>
          </a:r>
          <a:r>
            <a:rPr lang="ja-JP" sz="2200" kern="1200"/>
            <a:t>，</a:t>
          </a:r>
          <a:r>
            <a:rPr lang="ja-JP" sz="2200" kern="1200">
              <a:highlight>
                <a:srgbClr val="000080"/>
              </a:highlight>
            </a:rPr>
            <a:t>思考是刺向未知迷障的一把利劍</a:t>
          </a:r>
          <a:r>
            <a:rPr lang="ja-JP" sz="2200" kern="1200"/>
            <a:t>，</a:t>
          </a:r>
          <a:r>
            <a:rPr lang="ja-JP" sz="2200" kern="1200">
              <a:highlight>
                <a:srgbClr val="800080"/>
              </a:highlight>
            </a:rPr>
            <a:t>思考是通向成功的一道橋樑</a:t>
          </a:r>
          <a:r>
            <a:rPr lang="ja-JP" sz="2200" kern="1200"/>
            <a:t>。人們因為思考而成就偉大的文明。」</a:t>
          </a:r>
          <a:endParaRPr lang="en-US" sz="2200" kern="1200"/>
        </a:p>
      </dsp:txBody>
      <dsp:txXfrm>
        <a:off x="103035" y="136343"/>
        <a:ext cx="5187291" cy="1904610"/>
      </dsp:txXfrm>
    </dsp:sp>
    <dsp:sp modelId="{F325FFF6-092B-4316-A5A5-890C00FF0C8B}">
      <dsp:nvSpPr>
        <dsp:cNvPr id="0" name=""/>
        <dsp:cNvSpPr/>
      </dsp:nvSpPr>
      <dsp:spPr>
        <a:xfrm>
          <a:off x="0" y="2207349"/>
          <a:ext cx="5393361" cy="21106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2200" kern="1200"/>
            <a:t>「大地像是一位巨人，</a:t>
          </a:r>
          <a:r>
            <a:rPr lang="ja-JP" sz="2200" kern="1200">
              <a:highlight>
                <a:srgbClr val="800080"/>
              </a:highlight>
            </a:rPr>
            <a:t>綿延的山丘是他的起伏的胸肌</a:t>
          </a:r>
          <a:r>
            <a:rPr lang="ja-JP" sz="2200" kern="1200"/>
            <a:t>，</a:t>
          </a:r>
          <a:r>
            <a:rPr lang="ja-JP" sz="2200" kern="1200">
              <a:highlight>
                <a:srgbClr val="C0C0C0"/>
              </a:highlight>
            </a:rPr>
            <a:t>茂密的森林是他的頭髮和鬍鬚</a:t>
          </a:r>
          <a:r>
            <a:rPr lang="ja-JP" sz="2200" kern="1200"/>
            <a:t>，</a:t>
          </a:r>
          <a:r>
            <a:rPr lang="ja-JP" sz="2200" kern="1200">
              <a:highlight>
                <a:srgbClr val="800000"/>
              </a:highlight>
            </a:rPr>
            <a:t>天空的太陽是他手上的紅氣球</a:t>
          </a:r>
          <a:r>
            <a:rPr lang="en-US" sz="2200" kern="1200" dirty="0"/>
            <a:t>。」</a:t>
          </a:r>
        </a:p>
      </dsp:txBody>
      <dsp:txXfrm>
        <a:off x="103035" y="2310384"/>
        <a:ext cx="5187291" cy="19046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2AE78-6FAE-42B2-A09B-49C57A45E354}">
      <dsp:nvSpPr>
        <dsp:cNvPr id="0" name=""/>
        <dsp:cNvSpPr/>
      </dsp:nvSpPr>
      <dsp:spPr>
        <a:xfrm>
          <a:off x="0" y="2177"/>
          <a:ext cx="546011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F87C3-6D03-40CE-87A8-DE68EE505090}">
      <dsp:nvSpPr>
        <dsp:cNvPr id="0" name=""/>
        <dsp:cNvSpPr/>
      </dsp:nvSpPr>
      <dsp:spPr>
        <a:xfrm>
          <a:off x="0" y="2177"/>
          <a:ext cx="5460114" cy="1485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ja-JP" altLang="en-US" sz="2200" kern="1200" dirty="0"/>
        </a:p>
      </dsp:txBody>
      <dsp:txXfrm>
        <a:off x="0" y="2177"/>
        <a:ext cx="5460114" cy="1485323"/>
      </dsp:txXfrm>
    </dsp:sp>
    <dsp:sp modelId="{BA1F5846-20F1-4AF5-99A4-ABD97CBF2458}">
      <dsp:nvSpPr>
        <dsp:cNvPr id="0" name=""/>
        <dsp:cNvSpPr/>
      </dsp:nvSpPr>
      <dsp:spPr>
        <a:xfrm>
          <a:off x="0" y="1487500"/>
          <a:ext cx="5460114" cy="0"/>
        </a:xfrm>
        <a:prstGeom prst="lin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D4A52A-754E-417E-A8DC-2F05276B5B8C}">
      <dsp:nvSpPr>
        <dsp:cNvPr id="0" name=""/>
        <dsp:cNvSpPr/>
      </dsp:nvSpPr>
      <dsp:spPr>
        <a:xfrm>
          <a:off x="0" y="1487500"/>
          <a:ext cx="5460114" cy="1485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2200" kern="1200"/>
            <a:t>「我的桌上擺滿了東西，</a:t>
          </a:r>
          <a:r>
            <a:rPr lang="ja-JP" altLang="en-US" sz="2200" kern="1200">
              <a:latin typeface="Calibri Light" panose="020F0302020204030204"/>
            </a:rPr>
            <a:t>(1)</a:t>
          </a:r>
          <a:r>
            <a:rPr lang="ja-JP" sz="2200" kern="1200"/>
            <a:t>小小的</a:t>
          </a:r>
          <a:r>
            <a:rPr lang="ja-JP" altLang="en-US" sz="2200" kern="1200">
              <a:latin typeface="Calibri Light" panose="020F0302020204030204"/>
            </a:rPr>
            <a:t>木</a:t>
          </a:r>
          <a:r>
            <a:rPr lang="ja-JP" sz="2200" kern="1200"/>
            <a:t>偶，</a:t>
          </a:r>
          <a:r>
            <a:rPr lang="ja-JP" altLang="en-US" sz="2200" kern="1200">
              <a:latin typeface="Calibri Light" panose="020F0302020204030204"/>
            </a:rPr>
            <a:t>(2)</a:t>
          </a:r>
          <a:r>
            <a:rPr lang="ja-JP" sz="2200" kern="1200"/>
            <a:t>厚厚的字典，</a:t>
          </a:r>
          <a:r>
            <a:rPr lang="ja-JP" altLang="en-US" sz="2200" kern="1200">
              <a:latin typeface="Calibri Light" panose="020F0302020204030204"/>
            </a:rPr>
            <a:t>(3)</a:t>
          </a:r>
          <a:r>
            <a:rPr lang="ja-JP" sz="2200" kern="1200"/>
            <a:t>長長的鉛筆，真的是琳瑯滿目，應有盡有。」</a:t>
          </a:r>
          <a:endParaRPr lang="en-US" sz="2200" kern="1200"/>
        </a:p>
      </dsp:txBody>
      <dsp:txXfrm>
        <a:off x="0" y="1487500"/>
        <a:ext cx="5460114" cy="1485323"/>
      </dsp:txXfrm>
    </dsp:sp>
    <dsp:sp modelId="{5F7681DB-5A5C-4F3D-B98B-EA51CAAD598B}">
      <dsp:nvSpPr>
        <dsp:cNvPr id="0" name=""/>
        <dsp:cNvSpPr/>
      </dsp:nvSpPr>
      <dsp:spPr>
        <a:xfrm>
          <a:off x="0" y="2972824"/>
          <a:ext cx="5460114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35D1CC-2717-43B8-AB75-D25D83774C38}">
      <dsp:nvSpPr>
        <dsp:cNvPr id="0" name=""/>
        <dsp:cNvSpPr/>
      </dsp:nvSpPr>
      <dsp:spPr>
        <a:xfrm>
          <a:off x="0" y="2972824"/>
          <a:ext cx="5460114" cy="1485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2200" kern="1200"/>
            <a:t>「這個秋夜，</a:t>
          </a:r>
          <a:r>
            <a:rPr lang="ja-JP" altLang="en-US" sz="2200" kern="1200">
              <a:latin typeface="Calibri Light" panose="020F0302020204030204"/>
            </a:rPr>
            <a:t>(1)</a:t>
          </a:r>
          <a:r>
            <a:rPr lang="ja-JP" sz="2200" kern="1200"/>
            <a:t>是寂靜的，</a:t>
          </a:r>
          <a:r>
            <a:rPr lang="ja-JP" altLang="en-US" sz="2200" kern="1200">
              <a:latin typeface="Calibri Light" panose="020F0302020204030204"/>
            </a:rPr>
            <a:t>(2)</a:t>
          </a:r>
          <a:r>
            <a:rPr lang="ja-JP" sz="2200" kern="1200"/>
            <a:t>是溫和的，</a:t>
          </a:r>
          <a:r>
            <a:rPr lang="ja-JP" altLang="en-US" sz="2200" kern="1200">
              <a:latin typeface="Calibri Light" panose="020F0302020204030204"/>
            </a:rPr>
            <a:t>(3)</a:t>
          </a:r>
          <a:r>
            <a:rPr lang="ja-JP" sz="2200" kern="1200"/>
            <a:t>是夢幻的</a:t>
          </a:r>
          <a:r>
            <a:rPr lang="en-US" sz="2200" kern="1200" dirty="0">
              <a:latin typeface="Calibri Light" panose="020F0302020204030204"/>
            </a:rPr>
            <a:t>。」</a:t>
          </a:r>
          <a:endParaRPr lang="ja-JP" altLang="en-US" sz="2200" kern="1200" dirty="0">
            <a:latin typeface="Calibri Light" panose="020F0302020204030204"/>
          </a:endParaRPr>
        </a:p>
      </dsp:txBody>
      <dsp:txXfrm>
        <a:off x="0" y="2972824"/>
        <a:ext cx="5460114" cy="14853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2531E-E5B3-4E03-8BB4-2B4FC20A084C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203DA-BBBE-4E87-AB14-14EFDC7A85DD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600" kern="1200"/>
            <a:t>對偶必須字數相等、兩兩相對，要求兩個結構相同、長度相同、詞語對稱嚴謹的對偶更要求平仄互對。排比則不拘，僅要求結構、長度等大致相似、沒有類似的對稱效果。對偶宜避免意同或相同之字，排比卻往往意思相同、字也相同。由以下兩例可看出兩者不同。</a:t>
          </a:r>
          <a:endParaRPr lang="en-US" sz="1600" kern="1200"/>
        </a:p>
      </dsp:txBody>
      <dsp:txXfrm>
        <a:off x="0" y="0"/>
        <a:ext cx="6900512" cy="1384035"/>
      </dsp:txXfrm>
    </dsp:sp>
    <dsp:sp modelId="{4F75B2EB-CE18-406C-A8DF-9BF76B84C9BE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39CDB-E835-4833-AE59-F9D64C4D6ADA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600" kern="1200"/>
            <a:t>對偶：「</a:t>
          </a:r>
          <a:r>
            <a:rPr lang="en-US" sz="1600" kern="1200"/>
            <a:t>『</a:t>
          </a:r>
          <a:r>
            <a:rPr lang="ja-JP" sz="1600" kern="1200"/>
            <a:t>白日依山盡，黃河入海流</a:t>
          </a:r>
          <a:r>
            <a:rPr lang="en-US" sz="1600" kern="1200"/>
            <a:t>』</a:t>
          </a:r>
          <a:r>
            <a:rPr lang="ja-JP" sz="1600" kern="1200"/>
            <a:t>、</a:t>
          </a:r>
          <a:r>
            <a:rPr lang="en-US" sz="1600" kern="1200"/>
            <a:t>『</a:t>
          </a:r>
          <a:r>
            <a:rPr lang="ja-JP" sz="1600" kern="1200"/>
            <a:t>欲窮千里目，更上一層樓</a:t>
          </a:r>
          <a:r>
            <a:rPr lang="en-US" sz="1600" kern="1200"/>
            <a:t>』</a:t>
          </a:r>
          <a:r>
            <a:rPr lang="ja-JP" sz="1600" kern="1200"/>
            <a:t>。」（王之煥</a:t>
          </a:r>
          <a:r>
            <a:rPr lang="en-US" sz="1600" kern="1200"/>
            <a:t>《</a:t>
          </a:r>
          <a:r>
            <a:rPr lang="ja-JP" sz="1600" kern="1200"/>
            <a:t>登鸛鵲樓</a:t>
          </a:r>
          <a:r>
            <a:rPr lang="en-US" sz="1600" kern="1200"/>
            <a:t>》</a:t>
          </a:r>
          <a:r>
            <a:rPr lang="ja-JP" sz="1600" kern="1200"/>
            <a:t>）</a:t>
          </a:r>
          <a:endParaRPr lang="en-US" sz="1600" kern="1200"/>
        </a:p>
      </dsp:txBody>
      <dsp:txXfrm>
        <a:off x="0" y="1384035"/>
        <a:ext cx="6900512" cy="1384035"/>
      </dsp:txXfrm>
    </dsp:sp>
    <dsp:sp modelId="{26B91410-A46F-4289-AAF5-5C3E9E948663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E7738-163B-4A84-977E-629AEFD366E2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600" kern="1200"/>
            <a:t>排比：「這種樂器在我國民間很流行，</a:t>
          </a:r>
          <a:r>
            <a:rPr lang="en-US" sz="1600" kern="1200"/>
            <a:t>『</a:t>
          </a:r>
          <a:r>
            <a:rPr lang="ja-JP" sz="1600" kern="1200"/>
            <a:t>剃頭店裏有之，裁縫店裏有之，江北船上有之，三家村裏有之</a:t>
          </a:r>
          <a:r>
            <a:rPr lang="en-US" sz="1600" kern="1200"/>
            <a:t>』</a:t>
          </a:r>
          <a:r>
            <a:rPr lang="ja-JP" sz="1600" kern="1200"/>
            <a:t>。」（豐子愷）</a:t>
          </a:r>
          <a:endParaRPr lang="en-US" sz="1600" kern="1200"/>
        </a:p>
      </dsp:txBody>
      <dsp:txXfrm>
        <a:off x="0" y="2768070"/>
        <a:ext cx="6900512" cy="1384035"/>
      </dsp:txXfrm>
    </dsp:sp>
    <dsp:sp modelId="{7B3BC485-D958-4580-A4AF-1004446CF9C4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808C5-21BA-459B-ACF3-75B7E7C29E4B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600" kern="1200"/>
            <a:t>根據陳望道的</a:t>
          </a:r>
          <a:r>
            <a:rPr lang="en-US" sz="1600" kern="1200"/>
            <a:t>《</a:t>
          </a:r>
          <a:r>
            <a:rPr lang="ja-JP" sz="1600" kern="1200"/>
            <a:t>修辭學發凡</a:t>
          </a:r>
          <a:r>
            <a:rPr lang="en-US" sz="1600" kern="1200"/>
            <a:t>》</a:t>
          </a:r>
          <a:r>
            <a:rPr lang="ja-JP" sz="1600" kern="1200"/>
            <a:t>，兩個句子或以上的並列句子，也可以稱為排比句；只是一般為了加強句子的氣勢，多用三個或以上</a:t>
          </a:r>
          <a:r>
            <a:rPr lang="en-US" sz="1600" kern="1200"/>
            <a:t>。</a:t>
          </a:r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6T10:06:45.5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9155 3936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6T10:06:45.5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9265 5237 16383 0 0,'17'62'0'0'0,"28"71"0"0"0,12 35 0 0 0,2 6 0 0 0,-10-20 0 0 0,-6-26 0 0 0,5 10 0 0 0,24 61 0 0 0,15 58 0 0 0,-1 14 0 0 0,-9-23 0 0 0,-1-8 0 0 0,20 45 0 0 0,56 98 0 0 0,18 45 0 0 0,-2-33 0 0 0,-30-78 0 0 0,-38-87 0 0 0,-36-83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4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47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0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8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07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7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8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4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06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7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customXml" Target="../ink/ink2.xml"/><Relationship Id="rId5" Type="http://schemas.openxmlformats.org/officeDocument/2006/relationships/image" Target="../media/image1.png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18/10/relationships/comments" Target="../comments/modernComment_105_A48833B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4.m4a"/><Relationship Id="rId7" Type="http://schemas.openxmlformats.org/officeDocument/2006/relationships/diagramLayout" Target="../diagrams/layout1.xml"/><Relationship Id="rId12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7.jpeg"/><Relationship Id="rId5" Type="http://schemas.microsoft.com/office/2018/10/relationships/comments" Target="../comments/modernComment_102_11B56898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5.m4a"/><Relationship Id="rId7" Type="http://schemas.openxmlformats.org/officeDocument/2006/relationships/diagramQuickStyle" Target="../diagrams/quickStyle2.xml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.png"/><Relationship Id="rId5" Type="http://schemas.openxmlformats.org/officeDocument/2006/relationships/diagramData" Target="../diagrams/data2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microsoft.com/office/2018/10/relationships/comments" Target="../comments/modernComment_103_6CF1E81E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audio" Target="../media/media7.m4a"/><Relationship Id="rId7" Type="http://schemas.openxmlformats.org/officeDocument/2006/relationships/diagramQuickStyle" Target="../diagrams/quickStyle3.xml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224" y="259507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ja-JP" altLang="en-US" b="1" dirty="0">
                <a:ea typeface="游ゴシック Light"/>
                <a:cs typeface="Calibri Light"/>
              </a:rPr>
              <a:t>陳鎧澄</a:t>
            </a:r>
            <a:endParaRPr lang="en-US" b="1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0172" y="3989247"/>
            <a:ext cx="7644627" cy="132944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r"/>
            <a:endParaRPr lang="en-US" altLang="ja-JP" dirty="0">
              <a:ea typeface="游ゴシック"/>
              <a:cs typeface="Calibri"/>
            </a:endParaRPr>
          </a:p>
          <a:p>
            <a:pPr algn="r"/>
            <a:r>
              <a:rPr lang="en-US" altLang="ja-JP" sz="6000" dirty="0">
                <a:ea typeface="游ゴシック"/>
                <a:cs typeface="Calibri"/>
              </a:rPr>
              <a:t>(4E01)</a:t>
            </a:r>
            <a:endParaRPr lang="ja-JP" altLang="en-US" sz="6000" dirty="0">
              <a:ea typeface="游ゴシック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38BD628-1264-487B-C1F6-C61539EBC408}"/>
                  </a:ext>
                </a:extLst>
              </p14:cNvPr>
              <p14:cNvContentPartPr/>
              <p14:nvPr/>
            </p14:nvContentPartPr>
            <p14:xfrm>
              <a:off x="1943323" y="1997274"/>
              <a:ext cx="19049" cy="1904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38BD628-1264-487B-C1F6-C61539EBC4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94978" y="-3717426"/>
                <a:ext cx="5714700" cy="114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7C728C8-122E-3FB5-EDF8-89BCB8BFA5CC}"/>
                  </a:ext>
                </a:extLst>
              </p14:cNvPr>
              <p14:cNvContentPartPr/>
              <p14:nvPr/>
            </p14:nvContentPartPr>
            <p14:xfrm>
              <a:off x="2002854" y="2699742"/>
              <a:ext cx="581024" cy="1571624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7C728C8-122E-3FB5-EDF8-89BCB8BFA5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8915" y="2591553"/>
                <a:ext cx="689265" cy="1787641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音訊 16">
            <a:hlinkClick r:id="" action="ppaction://media"/>
            <a:extLst>
              <a:ext uri="{FF2B5EF4-FFF2-40B4-BE49-F238E27FC236}">
                <a16:creationId xmlns:a16="http://schemas.microsoft.com/office/drawing/2014/main" id="{7F8D74BC-8E56-AC30-7078-74AAE15F9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8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2"/>
    </mc:Choice>
    <mc:Fallback xmlns="">
      <p:transition spd="slow" advTm="5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77D48-657F-4D07-AD18-3AEBFE01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ja-JP" altLang="en-US" b="1" i="1">
                <a:solidFill>
                  <a:srgbClr val="FFFFFF"/>
                </a:solidFill>
                <a:ea typeface="+mj-lt"/>
                <a:cs typeface="+mj-lt"/>
              </a:rPr>
              <a:t>排比</a:t>
            </a:r>
            <a:endParaRPr lang="en-US" b="1" i="1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2EAD8-AADC-42E0-A8A7-DA27D852F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b="1" dirty="0">
                <a:ea typeface="游ゴシック"/>
              </a:rPr>
              <a:t>解釋</a:t>
            </a:r>
            <a:endParaRPr lang="en-US" dirty="0">
              <a:ea typeface="游ゴシック"/>
              <a:cs typeface="Calibri" panose="020F0502020204030204"/>
            </a:endParaRPr>
          </a:p>
          <a:p>
            <a:r>
              <a:rPr lang="en-US" dirty="0">
                <a:ea typeface="+mn-lt"/>
                <a:cs typeface="+mn-lt"/>
              </a:rPr>
              <a:t>1.</a:t>
            </a:r>
            <a:r>
              <a:rPr lang="ja-JP" altLang="en-US" dirty="0">
                <a:highlight>
                  <a:srgbClr val="00FF00"/>
                </a:highlight>
                <a:ea typeface="+mn-lt"/>
                <a:cs typeface="+mn-lt"/>
              </a:rPr>
              <a:t>依次排列在一起。例將這幾件飾物排比在一起，就可看出手工的粗細了。</a:t>
            </a:r>
          </a:p>
          <a:p>
            <a:endParaRPr lang="ja-JP" altLang="en-US" dirty="0">
              <a:cs typeface="Calibri"/>
            </a:endParaRPr>
          </a:p>
          <a:p>
            <a:r>
              <a:rPr lang="ja-JP" dirty="0">
                <a:solidFill>
                  <a:srgbClr val="FF0000"/>
                </a:solidFill>
                <a:ea typeface="+mn-lt"/>
                <a:cs typeface="+mn-lt"/>
              </a:rPr>
              <a:t>2.一種修辭學上的辭格。用結構相似的句法，接二連三的表達出同範圍、同性質的意象，稱為「排比」。如</a:t>
            </a:r>
            <a:r>
              <a:rPr lang="ja-JP" dirty="0">
                <a:solidFill>
                  <a:srgbClr val="FF0000"/>
                </a:solidFill>
                <a:highlight>
                  <a:srgbClr val="FFFF00"/>
                </a:highlight>
                <a:ea typeface="+mn-lt"/>
                <a:cs typeface="+mn-lt"/>
              </a:rPr>
              <a:t>「富貴不能淫，貧賤不能移，威武不能屈。」</a:t>
            </a:r>
            <a:endParaRPr lang="ja-JP" altLang="en-US" dirty="0">
              <a:solidFill>
                <a:srgbClr val="FF0000"/>
              </a:solidFill>
              <a:highlight>
                <a:srgbClr val="FFFF00"/>
              </a:highlight>
              <a:ea typeface="游ゴシック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9" name="音訊 8">
            <a:hlinkClick r:id="" action="ppaction://media"/>
            <a:extLst>
              <a:ext uri="{FF2B5EF4-FFF2-40B4-BE49-F238E27FC236}">
                <a16:creationId xmlns:a16="http://schemas.microsoft.com/office/drawing/2014/main" id="{72478F11-0E2F-6A9F-1C57-642607572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84282"/>
      </p:ext>
    </p:extLst>
  </p:cSld>
  <p:clrMapOvr>
    <a:masterClrMapping/>
  </p:clrMapOvr>
  <p:transition spd="slow" advTm="3562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62BF8-B53F-48C2-BC1A-8E8614BEF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42" y="1771639"/>
            <a:ext cx="3200400" cy="4461163"/>
          </a:xfrm>
        </p:spPr>
        <p:txBody>
          <a:bodyPr>
            <a:normAutofit/>
          </a:bodyPr>
          <a:lstStyle/>
          <a:p>
            <a:r>
              <a:rPr lang="ja-JP" altLang="en-US" i="1">
                <a:solidFill>
                  <a:srgbClr val="FFFFFF"/>
                </a:solidFill>
                <a:ea typeface="+mj-lt"/>
                <a:cs typeface="+mj-lt"/>
              </a:rPr>
              <a:t>排比</a:t>
            </a: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F6262-94A0-460D-B5EE-76ABE9D64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189" y="-329880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ja-JP" altLang="en-US">
                <a:ea typeface="+mn-lt"/>
                <a:cs typeface="+mn-lt"/>
              </a:rPr>
              <a:t>   排比的</a:t>
            </a:r>
            <a:r>
              <a:rPr lang="ja-JP" altLang="en-US" sz="3600" b="1">
                <a:solidFill>
                  <a:schemeClr val="accent1"/>
                </a:solidFill>
                <a:ea typeface="+mn-lt"/>
                <a:cs typeface="+mn-lt"/>
              </a:rPr>
              <a:t>特徵</a:t>
            </a:r>
            <a:endParaRPr lang="en-US" altLang="ja-JP">
              <a:solidFill>
                <a:schemeClr val="accent1"/>
              </a:solidFill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ja-JP" altLang="en-US">
                <a:ea typeface="+mn-lt"/>
                <a:cs typeface="+mn-lt"/>
              </a:rPr>
              <a:t>排比是把結構</a:t>
            </a:r>
            <a:r>
              <a:rPr lang="ja-JP" altLang="en-US" b="1">
                <a:solidFill>
                  <a:srgbClr val="FF0000"/>
                </a:solidFill>
                <a:ea typeface="+mn-lt"/>
                <a:cs typeface="+mn-lt"/>
              </a:rPr>
              <a:t>相同或相似</a:t>
            </a:r>
            <a:r>
              <a:rPr lang="ja-JP" altLang="en-US">
                <a:ea typeface="+mn-lt"/>
                <a:cs typeface="+mn-lt"/>
              </a:rPr>
              <a:t>、</a:t>
            </a:r>
            <a:r>
              <a:rPr lang="ja-JP" altLang="en-US" b="1">
                <a:solidFill>
                  <a:srgbClr val="FF0000"/>
                </a:solidFill>
                <a:ea typeface="+mn-lt"/>
                <a:cs typeface="+mn-lt"/>
              </a:rPr>
              <a:t>意思密切相關、語氣一致</a:t>
            </a:r>
            <a:r>
              <a:rPr lang="ja-JP" altLang="en-US">
                <a:ea typeface="+mn-lt"/>
                <a:cs typeface="+mn-lt"/>
              </a:rPr>
              <a:t>的詞語或句子成串地排列的一種修辭方法，利用意義相關或相近，結構相同或相似和語氣相同的詞組（主、謂、動、賓）或句子並排</a:t>
            </a:r>
            <a:r>
              <a:rPr lang="ja-JP" altLang="en-US" b="1">
                <a:solidFill>
                  <a:schemeClr val="accent4"/>
                </a:solidFill>
                <a:ea typeface="+mn-lt"/>
                <a:cs typeface="+mn-lt"/>
              </a:rPr>
              <a:t>（三句或三句以上）</a:t>
            </a:r>
            <a:r>
              <a:rPr lang="ja-JP" altLang="en-US">
                <a:ea typeface="+mn-lt"/>
                <a:cs typeface="+mn-lt"/>
              </a:rPr>
              <a:t>，段落並排（兩段即可）</a:t>
            </a:r>
            <a:r>
              <a:rPr lang="en-US" dirty="0">
                <a:ea typeface="+mn-lt"/>
                <a:cs typeface="+mn-lt"/>
              </a:rPr>
              <a:t>,</a:t>
            </a:r>
            <a:r>
              <a:rPr lang="ja-JP" altLang="en-US">
                <a:ea typeface="+mn-lt"/>
                <a:cs typeface="+mn-lt"/>
              </a:rPr>
              <a:t>達到一種加強語勢的效果</a:t>
            </a:r>
            <a:r>
              <a:rPr lang="ja-JP" altLang="en-US">
                <a:solidFill>
                  <a:srgbClr val="000000"/>
                </a:solidFill>
                <a:ea typeface="+mn-lt"/>
                <a:cs typeface="+mn-lt"/>
              </a:rPr>
              <a:t>。</a:t>
            </a:r>
            <a:r>
              <a:rPr lang="ja-JP" altLang="en-US" b="1">
                <a:solidFill>
                  <a:schemeClr val="accent6"/>
                </a:solidFill>
                <a:ea typeface="+mn-lt"/>
                <a:cs typeface="+mn-lt"/>
              </a:rPr>
              <a:t>(作用)帶有列舉和強化性質，可拓展和深化文意</a:t>
            </a:r>
            <a:r>
              <a:rPr lang="en-US" b="1" dirty="0">
                <a:solidFill>
                  <a:schemeClr val="accent6"/>
                </a:solidFill>
                <a:ea typeface="+mn-lt"/>
                <a:cs typeface="+mn-lt"/>
              </a:rPr>
              <a:t>。</a:t>
            </a:r>
            <a:r>
              <a:rPr lang="ja-JP" altLang="en-US" b="1">
                <a:solidFill>
                  <a:schemeClr val="accent6"/>
                </a:solidFill>
                <a:ea typeface="+mn-lt"/>
                <a:cs typeface="+mn-lt"/>
              </a:rPr>
              <a:t>以下這一項都是排比的例子:</a:t>
            </a:r>
            <a:r>
              <a:rPr lang="ja-JP" b="1">
                <a:solidFill>
                  <a:srgbClr val="00B050"/>
                </a:solidFill>
                <a:ea typeface="+mn-lt"/>
                <a:cs typeface="+mn-lt"/>
              </a:rPr>
              <a:t>地鐵的車廂裏坐滿了人</a:t>
            </a:r>
            <a:r>
              <a:rPr lang="ja-JP">
                <a:solidFill>
                  <a:srgbClr val="00B050"/>
                </a:solidFill>
                <a:ea typeface="+mn-lt"/>
                <a:cs typeface="+mn-lt"/>
              </a:rPr>
              <a:t>，</a:t>
            </a:r>
            <a:r>
              <a:rPr lang="ja-JP" b="1">
                <a:solidFill>
                  <a:srgbClr val="00B050"/>
                </a:solidFill>
                <a:ea typeface="+mn-lt"/>
                <a:cs typeface="+mn-lt"/>
              </a:rPr>
              <a:t>有的人在看書，有的人在聽音樂，有的人在聊天。</a:t>
            </a:r>
            <a:endParaRPr lang="ja-JP" altLang="en-US" b="1">
              <a:solidFill>
                <a:srgbClr val="00B050"/>
              </a:solidFill>
              <a:ea typeface="游ゴシック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E57E0-CC82-4B97-B7B4-28EA8EA0982B}"/>
              </a:ext>
            </a:extLst>
          </p:cNvPr>
          <p:cNvSpPr txBox="1"/>
          <p:nvPr/>
        </p:nvSpPr>
        <p:spPr>
          <a:xfrm>
            <a:off x="2414075" y="2645801"/>
            <a:ext cx="3738033" cy="15773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9650" i="1" dirty="0">
                <a:ea typeface="游ゴシック"/>
                <a:cs typeface="Calibri"/>
              </a:rPr>
              <a:t> </a:t>
            </a:r>
            <a:r>
              <a:rPr lang="ja-JP" altLang="en-US" sz="9650" b="1" i="1">
                <a:ea typeface="游ゴシック"/>
                <a:cs typeface="Calibri"/>
              </a:rPr>
              <a:t>排比</a:t>
            </a:r>
            <a:endParaRPr lang="en-US" sz="9650" b="1" i="1">
              <a:ea typeface="游ゴシック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FDD10-88D4-E66B-AAC6-37EA7C662A89}"/>
              </a:ext>
            </a:extLst>
          </p:cNvPr>
          <p:cNvSpPr txBox="1"/>
          <p:nvPr/>
        </p:nvSpPr>
        <p:spPr>
          <a:xfrm>
            <a:off x="1345721" y="5794794"/>
            <a:ext cx="2556295" cy="231237"/>
          </a:xfrm>
          <a:prstGeom prst="rect">
            <a:avLst/>
          </a:prstGeom>
        </p:spPr>
        <p:txBody>
          <a:bodyPr lIns="91440" tIns="45720" rIns="91440" bIns="45720" anchor="t">
            <a:normAutofit fontScale="62500" lnSpcReduction="20000"/>
          </a:bodyPr>
          <a:lstStyle/>
          <a:p>
            <a:endParaRPr lang="ja-JP" altLang="en-US" dirty="0">
              <a:ea typeface="游ゴシック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251438-E6E1-AE32-EC13-2D4DCA92D28F}"/>
              </a:ext>
            </a:extLst>
          </p:cNvPr>
          <p:cNvSpPr txBox="1"/>
          <p:nvPr/>
        </p:nvSpPr>
        <p:spPr>
          <a:xfrm>
            <a:off x="3049330" y="3588236"/>
            <a:ext cx="1291088" cy="274368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24" name="Picture 24">
            <a:extLst>
              <a:ext uri="{FF2B5EF4-FFF2-40B4-BE49-F238E27FC236}">
                <a16:creationId xmlns:a16="http://schemas.microsoft.com/office/drawing/2014/main" id="{5E46142B-A831-417E-FEB1-FD31EFAC3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07" y="4070445"/>
            <a:ext cx="2743200" cy="2743200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5EADB5C4-CD26-98A9-42C3-853BB76F2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9976" y="4402825"/>
            <a:ext cx="2676525" cy="2101186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154A3470-1C23-8A37-8DAE-D8CB4CAD24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9325" y="4742711"/>
            <a:ext cx="2743200" cy="2103802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7D0DC0ED-C66B-07D4-67D7-8AFDC5A943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3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3543">
        <p:split orient="vert"/>
      </p:transition>
    </mc:Choice>
    <mc:Fallback xmlns="">
      <p:transition spd="slow" advTm="7354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>
    <p:ext uri="{6950BFC3-D8DA-4A85-94F7-54DA5524770B}">
      <p188:commentRel xmlns:p188="http://schemas.microsoft.com/office/powerpoint/2018/8/main" r:id="rId5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AC483-6D42-466A-B47B-76868DFF1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ja-JP" altLang="en-US" b="1" i="1">
                <a:ea typeface="游ゴシック Light"/>
              </a:rPr>
              <a:t>句子排比(例子)</a:t>
            </a:r>
            <a:endParaRPr lang="en-US" i="1">
              <a:ea typeface="游ゴシック Light"/>
              <a:cs typeface="Calibri Light"/>
            </a:endParaRP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8CE454-9D8C-4B82-A655-F72D5D1CB8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052991"/>
              </p:ext>
            </p:extLst>
          </p:nvPr>
        </p:nvGraphicFramePr>
        <p:xfrm>
          <a:off x="1035957" y="1560740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7FBC8BF-D1B7-4AA1-8A64-0B14E07860C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668" r="18077" b="-9"/>
          <a:stretch/>
        </p:blipFill>
        <p:spPr>
          <a:xfrm>
            <a:off x="6864777" y="10760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20451BD7-57A1-C8A0-C252-E111217074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01464"/>
      </p:ext>
    </p:extLst>
  </p:cSld>
  <p:clrMapOvr>
    <a:masterClrMapping/>
  </p:clrMapOvr>
  <p:transition spd="slow" advTm="620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Graphic spid="5" grpId="0">
        <p:bldAsOne/>
      </p:bldGraphic>
    </p:bldLst>
  </p:timing>
  <p:extLst>
    <p:ext uri="{6950BFC3-D8DA-4A85-94F7-54DA5524770B}">
      <p188:commentRel xmlns:p188="http://schemas.microsoft.com/office/powerpoint/2018/8/main" r:id="rId5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80478-EFCC-4153-A9BC-322642943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2843"/>
            <a:ext cx="5368726" cy="1956841"/>
          </a:xfrm>
        </p:spPr>
        <p:txBody>
          <a:bodyPr anchor="b">
            <a:normAutofit/>
          </a:bodyPr>
          <a:lstStyle/>
          <a:p>
            <a:r>
              <a:rPr lang="en-US" sz="5400" b="1" i="1" dirty="0" err="1"/>
              <a:t>短語排比</a:t>
            </a:r>
            <a:r>
              <a:rPr lang="en-US" sz="5400" b="1" i="1" dirty="0"/>
              <a:t>(</a:t>
            </a:r>
            <a:r>
              <a:rPr lang="ja-JP" altLang="en-US" sz="5400" b="1" i="1">
                <a:ea typeface="游ゴシック Light"/>
              </a:rPr>
              <a:t>例子)</a:t>
            </a:r>
            <a:endParaRPr lang="en-US" sz="5400" i="1"/>
          </a:p>
          <a:p>
            <a:endParaRPr lang="en-US" altLang="ja-JP" sz="5400">
              <a:ea typeface="游ゴシック Light" panose="020B0300000000000000" pitchFamily="34" charset="-128"/>
              <a:cs typeface="Calibri Light"/>
            </a:endParaRPr>
          </a:p>
          <a:p>
            <a:endParaRPr lang="en-US" sz="5400">
              <a:ea typeface="游ゴシック Light"/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4B5C10-4FA4-404E-9481-C4F747BAA7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007288"/>
              </p:ext>
            </p:extLst>
          </p:nvPr>
        </p:nvGraphicFramePr>
        <p:xfrm>
          <a:off x="69695" y="2401663"/>
          <a:ext cx="5460114" cy="4460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CB09998-764B-48BA-AE48-DBB2D82702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D5E0CC96-C0CF-6C57-F2DD-AEB50F8A6F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053828"/>
      </p:ext>
    </p:extLst>
  </p:cSld>
  <p:clrMapOvr>
    <a:masterClrMapping/>
  </p:clrMapOvr>
  <p:transition spd="med" advTm="3216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555E1-F63C-4CAA-8B0D-04FB93D1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ja-JP" altLang="en-US" b="1" i="1">
                <a:ea typeface="游ゴシック Light"/>
              </a:rPr>
              <a:t>段落排比(例子)</a:t>
            </a:r>
            <a:endParaRPr lang="en-US" i="1">
              <a:ea typeface="游ゴシック Ligh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729C2-EBD5-4D3F-AA84-B03E899B4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>
                <a:ea typeface="+mn-lt"/>
                <a:cs typeface="+mn-lt"/>
              </a:rPr>
              <a:t>「</a:t>
            </a:r>
            <a:r>
              <a:rPr lang="ja-JP" altLang="en-US">
                <a:highlight>
                  <a:srgbClr val="00FFFF"/>
                </a:highlight>
                <a:ea typeface="+mn-lt"/>
                <a:cs typeface="+mn-lt"/>
              </a:rPr>
              <a:t>親親的我的寶貝，我要越過高山。尋找那已失蹤的太陽，尋找那已失蹤的月亮。</a:t>
            </a:r>
            <a:r>
              <a:rPr lang="ja-JP" altLang="en-US">
                <a:highlight>
                  <a:srgbClr val="FF0000"/>
                </a:highlight>
                <a:ea typeface="+mn-lt"/>
                <a:cs typeface="+mn-lt"/>
              </a:rPr>
              <a:t>親親的我的寶貝，我要越過海洋。尋找那已失蹤的彩虹，抓住那瞬間失蹤的流星。」</a:t>
            </a:r>
            <a:r>
              <a:rPr lang="ja-JP" altLang="en-US">
                <a:ea typeface="+mn-lt"/>
                <a:cs typeface="+mn-lt"/>
              </a:rPr>
              <a:t>節錄自周華健的</a:t>
            </a:r>
            <a:r>
              <a:rPr lang="en-US" dirty="0">
                <a:ea typeface="+mn-lt"/>
                <a:cs typeface="+mn-lt"/>
              </a:rPr>
              <a:t>《</a:t>
            </a:r>
            <a:r>
              <a:rPr lang="ja-JP" altLang="en-US">
                <a:ea typeface="+mn-lt"/>
                <a:cs typeface="+mn-lt"/>
              </a:rPr>
              <a:t>親親的我的寶貝</a:t>
            </a:r>
            <a:r>
              <a:rPr lang="en-US" dirty="0">
                <a:ea typeface="+mn-lt"/>
                <a:cs typeface="+mn-lt"/>
              </a:rPr>
              <a:t>》</a:t>
            </a:r>
            <a:endParaRPr lang="en-US" altLang="ja-JP" dirty="0">
              <a:cs typeface="Calibri" panose="020F0502020204030204"/>
            </a:endParaRPr>
          </a:p>
          <a:p>
            <a:r>
              <a:rPr lang="ja-JP" altLang="en-US">
                <a:ea typeface="+mn-lt"/>
                <a:cs typeface="+mn-lt"/>
              </a:rPr>
              <a:t>「</a:t>
            </a:r>
            <a:r>
              <a:rPr lang="ja-JP" altLang="en-US">
                <a:highlight>
                  <a:srgbClr val="FFFF00"/>
                </a:highlight>
                <a:ea typeface="+mn-lt"/>
                <a:cs typeface="+mn-lt"/>
              </a:rPr>
              <a:t>在沁涼如水的夏夜中，有牛郎織女的故事，才顯得星光晶亮</a:t>
            </a:r>
            <a:r>
              <a:rPr lang="ja-JP" altLang="en-US">
                <a:ea typeface="+mn-lt"/>
                <a:cs typeface="+mn-lt"/>
              </a:rPr>
              <a:t>；</a:t>
            </a:r>
            <a:r>
              <a:rPr lang="ja-JP" altLang="en-US">
                <a:highlight>
                  <a:srgbClr val="00FF00"/>
                </a:highlight>
                <a:ea typeface="+mn-lt"/>
                <a:cs typeface="+mn-lt"/>
              </a:rPr>
              <a:t>在群山萬豁中，有竹籬茅舍，才顯得詩意盎然</a:t>
            </a:r>
            <a:r>
              <a:rPr lang="ja-JP" altLang="en-US">
                <a:ea typeface="+mn-lt"/>
                <a:cs typeface="+mn-lt"/>
              </a:rPr>
              <a:t>；</a:t>
            </a:r>
            <a:r>
              <a:rPr lang="ja-JP" altLang="en-US">
                <a:highlight>
                  <a:srgbClr val="00FF00"/>
                </a:highlight>
                <a:ea typeface="+mn-lt"/>
                <a:cs typeface="+mn-lt"/>
              </a:rPr>
              <a:t>在晨曦原野中，有拙重的老牛，才顯得純樸可愛。」</a:t>
            </a:r>
            <a:endParaRPr lang="en-US" altLang="ja-JP">
              <a:highlight>
                <a:srgbClr val="00FF00"/>
              </a:highlight>
            </a:endParaRPr>
          </a:p>
          <a:p>
            <a:r>
              <a:rPr lang="ja-JP" altLang="en-US">
                <a:ea typeface="+mn-lt"/>
                <a:cs typeface="+mn-lt"/>
              </a:rPr>
              <a:t>「</a:t>
            </a:r>
            <a:r>
              <a:rPr lang="ja-JP" altLang="en-US">
                <a:highlight>
                  <a:srgbClr val="FFFF00"/>
                </a:highlight>
                <a:ea typeface="+mn-lt"/>
                <a:cs typeface="+mn-lt"/>
              </a:rPr>
              <a:t>燕子去了，有再來的時候</a:t>
            </a:r>
            <a:r>
              <a:rPr lang="ja-JP" altLang="en-US">
                <a:ea typeface="+mn-lt"/>
                <a:cs typeface="+mn-lt"/>
              </a:rPr>
              <a:t>；</a:t>
            </a:r>
            <a:r>
              <a:rPr lang="ja-JP" altLang="en-US">
                <a:highlight>
                  <a:srgbClr val="008080"/>
                </a:highlight>
                <a:ea typeface="+mn-lt"/>
                <a:cs typeface="+mn-lt"/>
              </a:rPr>
              <a:t>楊柳枯了，有再青的時候</a:t>
            </a:r>
            <a:r>
              <a:rPr lang="ja-JP" altLang="en-US">
                <a:ea typeface="+mn-lt"/>
                <a:cs typeface="+mn-lt"/>
              </a:rPr>
              <a:t>；</a:t>
            </a:r>
            <a:r>
              <a:rPr lang="ja-JP" altLang="en-US">
                <a:highlight>
                  <a:srgbClr val="00FFFF"/>
                </a:highlight>
                <a:ea typeface="+mn-lt"/>
                <a:cs typeface="+mn-lt"/>
              </a:rPr>
              <a:t>桃花謝了，有再開的時候</a:t>
            </a:r>
            <a:r>
              <a:rPr lang="ja-JP" altLang="en-US">
                <a:ea typeface="+mn-lt"/>
                <a:cs typeface="+mn-lt"/>
              </a:rPr>
              <a:t>。」節錄自朱自清的</a:t>
            </a:r>
            <a:r>
              <a:rPr lang="en-US" dirty="0">
                <a:ea typeface="+mn-lt"/>
                <a:cs typeface="+mn-lt"/>
              </a:rPr>
              <a:t>《</a:t>
            </a:r>
            <a:r>
              <a:rPr lang="ja-JP" altLang="en-US">
                <a:ea typeface="+mn-lt"/>
                <a:cs typeface="+mn-lt"/>
              </a:rPr>
              <a:t>匆匆</a:t>
            </a:r>
            <a:r>
              <a:rPr lang="en-US" dirty="0">
                <a:ea typeface="+mn-lt"/>
                <a:cs typeface="+mn-lt"/>
              </a:rPr>
              <a:t>》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BE56DD9F-621A-3CE6-6420-03EA728910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792926"/>
      </p:ext>
    </p:extLst>
  </p:cSld>
  <p:clrMapOvr>
    <a:masterClrMapping/>
  </p:clrMapOvr>
  <p:transition spd="slow" advTm="8301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6950BFC3-D8DA-4A85-94F7-54DA5524770B}">
      <p188:commentRel xmlns:p188="http://schemas.microsoft.com/office/powerpoint/2018/8/main" r:id="rId5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A6F1-C458-4B24-BE47-FAAEA38A0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ja-JP" altLang="en-US" sz="5400" b="1" i="1">
                <a:ea typeface="游ゴシック Light"/>
              </a:rPr>
              <a:t>與其他修辭手法之比較</a:t>
            </a:r>
            <a:endParaRPr lang="en-US" sz="5400" b="1" i="1">
              <a:ea typeface="游ゴシック Light"/>
            </a:endParaRPr>
          </a:p>
          <a:p>
            <a:endParaRPr lang="en-US" sz="540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F1783A-DE21-4334-8A16-AB53B2D7F3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35650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297C52A0-8C7F-1ACB-2923-6228A43FD6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18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17333">
        <p14:flash/>
      </p:transition>
    </mc:Choice>
    <mc:Fallback xmlns="">
      <p:transition spd="slow" advTm="1173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BDD11B3-564D-49BF-B659-0BE6DA75F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274" y="480181"/>
            <a:ext cx="8315023" cy="5571066"/>
          </a:xfrm>
          <a:prstGeom prst="rect">
            <a:avLst/>
          </a:prstGeom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B601E5EF-FC57-9E43-1EFE-E8D93C07C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48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264">
        <p15:prstTrans prst="curtains"/>
      </p:transition>
    </mc:Choice>
    <mc:Fallback xmlns="">
      <p:transition spd="slow" advTm="2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7730826a-5dd1-45e9-9a46-5fac74cd4cb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AC7F12D021F3418A4878395BDAC87E" ma:contentTypeVersion="13" ma:contentTypeDescription="Create a new document." ma:contentTypeScope="" ma:versionID="7d48142470764feabd1a3e3f82b33a36">
  <xsd:schema xmlns:xsd="http://www.w3.org/2001/XMLSchema" xmlns:xs="http://www.w3.org/2001/XMLSchema" xmlns:p="http://schemas.microsoft.com/office/2006/metadata/properties" xmlns:ns2="7730826a-5dd1-45e9-9a46-5fac74cd4cbe" xmlns:ns3="c1ad85bc-e3c3-4a31-936d-c4d779c8bed9" targetNamespace="http://schemas.microsoft.com/office/2006/metadata/properties" ma:root="true" ma:fieldsID="651a895518b5e41d3df46f4b508f891a" ns2:_="" ns3:_="">
    <xsd:import namespace="7730826a-5dd1-45e9-9a46-5fac74cd4cbe"/>
    <xsd:import namespace="c1ad85bc-e3c3-4a31-936d-c4d779c8bed9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0826a-5dd1-45e9-9a46-5fac74cd4cbe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d85bc-e3c3-4a31-936d-c4d779c8bed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6A874C-60CD-4591-A54A-A3F08C2064ED}">
  <ds:schemaRefs>
    <ds:schemaRef ds:uri="c1ad85bc-e3c3-4a31-936d-c4d779c8bed9"/>
    <ds:schemaRef ds:uri="7730826a-5dd1-45e9-9a46-5fac74cd4cbe"/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2C33686-FB27-4710-A591-945197708F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30826a-5dd1-45e9-9a46-5fac74cd4cbe"/>
    <ds:schemaRef ds:uri="c1ad85bc-e3c3-4a31-936d-c4d779c8be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18D67F-102C-4B5C-B3E1-E40D59C964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Microsoft Office PowerPoint</Application>
  <PresentationFormat>Widescreen</PresentationFormat>
  <Paragraphs>27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陳鎧澄</vt:lpstr>
      <vt:lpstr>排比</vt:lpstr>
      <vt:lpstr>排比</vt:lpstr>
      <vt:lpstr>句子排比(例子) </vt:lpstr>
      <vt:lpstr>短語排比(例子)  </vt:lpstr>
      <vt:lpstr>段落排比(例子) </vt:lpstr>
      <vt:lpstr>與其他修辭手法之比較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陳</dc:title>
  <dc:creator/>
  <cp:lastModifiedBy/>
  <cp:revision>363</cp:revision>
  <dcterms:created xsi:type="dcterms:W3CDTF">2019-10-17T21:24:50Z</dcterms:created>
  <dcterms:modified xsi:type="dcterms:W3CDTF">2022-07-05T10:11:33Z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0x01010029AC7F12D021F3418A4878395BDAC87E</vt:lpwstr>
  </property>
</Properties>
</file>