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56" r:id="rId5"/>
    <p:sldId id="264" r:id="rId6"/>
    <p:sldId id="257" r:id="rId7"/>
    <p:sldId id="266" r:id="rId8"/>
    <p:sldId id="259" r:id="rId9"/>
    <p:sldId id="265" r:id="rId10"/>
    <p:sldId id="260" r:id="rId11"/>
    <p:sldId id="258" r:id="rId12"/>
    <p:sldId id="263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021"/>
    <a:srgbClr val="90C226"/>
    <a:srgbClr val="00B0F0"/>
    <a:srgbClr val="D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81D04-67E5-4C8C-B4EA-E183AEFCFD42}" v="90" dt="2021-12-29T11:12:36.507"/>
    <p1510:client id="{1E0C30E8-CE11-4819-8F76-11F5166F46F4}" v="33" dt="2022-01-22T13:14:04.573"/>
    <p1510:client id="{20EEB966-7305-F94B-03E6-62684141ED88}" v="246" dt="2022-02-26T12:42:47.173"/>
    <p1510:client id="{213AB664-DFCF-4CFD-9A6B-EFCE935151BB}" v="45" dt="2022-02-03T05:14:52.066"/>
    <p1510:client id="{28B63DB3-80DF-37B9-EEE0-851100BF6C2F}" v="112" dt="2021-12-31T17:23:30.768"/>
    <p1510:client id="{353A8A7D-B226-4442-8786-E077C7940EED}" v="2" dt="2022-02-24T23:52:09.436"/>
    <p1510:client id="{41C65A4B-589E-0CA9-DDD0-46B341FD0B41}" v="257" dt="2022-01-22T12:52:37.805"/>
    <p1510:client id="{431CCDF9-9698-4FC0-9643-16428397DCC3}" v="197" dt="2022-02-03T07:47:25.412"/>
    <p1510:client id="{70510F12-053F-4956-8565-3C091E8593CD}" v="3" dt="2022-01-22T13:01:02.107"/>
    <p1510:client id="{7386C4EE-89F2-4627-94AF-1AC3AADFD8A6}" v="164" dt="2021-12-29T13:20:05.164"/>
    <p1510:client id="{7D7B9A8C-DF67-24FA-67C1-FE6CEE7EDE60}" v="72" dt="2022-01-21T13:26:36.816"/>
    <p1510:client id="{8A70B5C2-9B8E-4283-B154-5A20E6BC7AC0}" v="150" dt="2022-05-02T06:07:07.529"/>
    <p1510:client id="{8B03C6E7-E886-476B-AB29-0982BFEEDC29}" v="1" dt="2022-02-26T12:09:58.757"/>
    <p1510:client id="{92117268-9205-4B8A-B264-8651CEBEC4FD}" v="4" dt="2022-05-02T06:13:23.339"/>
    <p1510:client id="{B734262D-9A38-4DE8-A8AE-6B5F226E2F1B}" v="99" dt="2022-02-27T03:51:07.944"/>
    <p1510:client id="{CD3FD2BB-C04C-407A-B9B9-6D31B6A02ACB}" v="6" dt="2022-02-09T02:45:24.104"/>
    <p1510:client id="{CE8D720A-1665-495E-944D-CFD8693D86BA}" v="85" dt="2021-12-29T11:04:08.378"/>
    <p1510:client id="{CF17A4D2-B5E7-48F1-8B1B-8BCFC72434B1}" v="1" dt="2022-05-02T06:11:43.758"/>
    <p1510:client id="{D18CDDEE-E31B-2D85-55F7-9A08E01A0E8C}" v="1" dt="2022-01-22T13:06:39.321"/>
    <p1510:client id="{D8EB067A-D232-4AB6-B2F4-8EDB40CC43C4}" v="14" dt="2022-02-09T02:52:20.146"/>
    <p1510:client id="{DB7382F6-EBBA-4204-AE4C-D621C2AD640C}" v="23" dt="2022-02-05T11:00:30.646"/>
    <p1510:client id="{E10222A3-BF77-45F5-E699-63D3C1863FC4}" v="19" dt="2022-02-02T16:42:28.787"/>
    <p1510:client id="{E5EE70A5-CFB1-4FEC-B324-B192A6ACB37F}" v="246" dt="2022-01-30T10:45:06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1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00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88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9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41D2E-C33B-4FAA-95EA-4D884CC649F1}"/>
              </a:ext>
            </a:extLst>
          </p:cNvPr>
          <p:cNvSpPr txBox="1"/>
          <p:nvPr/>
        </p:nvSpPr>
        <p:spPr>
          <a:xfrm>
            <a:off x="483705" y="2608785"/>
            <a:ext cx="109311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 b="1">
                <a:solidFill>
                  <a:schemeClr val="accent4"/>
                </a:solidFill>
                <a:ea typeface="メイリオ"/>
              </a:rPr>
              <a:t>莫等閒，白了少年頭，空悲切。</a:t>
            </a:r>
            <a:endParaRPr lang="en-US" sz="5400">
              <a:solidFill>
                <a:schemeClr val="accent4"/>
              </a:solidFill>
              <a:ea typeface="メイリオ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3200" b="1">
                <a:ea typeface="+mn-lt"/>
                <a:cs typeface="+mn-lt"/>
              </a:rPr>
              <a:t>出自</a:t>
            </a:r>
            <a:r>
              <a:rPr lang="en-US" altLang="ja-JP" sz="3200" b="1" dirty="0">
                <a:ea typeface="+mn-lt"/>
                <a:cs typeface="+mn-lt"/>
              </a:rPr>
              <a:t>《</a:t>
            </a:r>
            <a:r>
              <a:rPr lang="en-US" altLang="ja-JP" sz="3200" b="1" dirty="0" err="1">
                <a:ea typeface="+mn-lt"/>
                <a:cs typeface="+mn-lt"/>
              </a:rPr>
              <a:t>滿江紅</a:t>
            </a:r>
            <a:r>
              <a:rPr lang="en-US" altLang="ja-JP" sz="3200" b="1" dirty="0">
                <a:ea typeface="+mn-lt"/>
                <a:cs typeface="+mn-lt"/>
              </a:rPr>
              <a:t>》 -</a:t>
            </a:r>
            <a:r>
              <a:rPr lang="ja-JP" altLang="en-US" sz="3200" b="1">
                <a:ea typeface="+mn-lt"/>
                <a:cs typeface="+mn-lt"/>
              </a:rPr>
              <a:t> </a:t>
            </a:r>
            <a:r>
              <a:rPr lang="ja-JP" sz="3200" b="1">
                <a:ea typeface="+mn-lt"/>
                <a:cs typeface="+mn-lt"/>
              </a:rPr>
              <a:t>岳飛</a:t>
            </a:r>
            <a:endParaRPr lang="en-US" sz="3200" b="1"/>
          </a:p>
          <a:p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0CC1F-C553-4239-9FD1-8522C2BB4F84}"/>
              </a:ext>
            </a:extLst>
          </p:cNvPr>
          <p:cNvSpPr txBox="1"/>
          <p:nvPr/>
        </p:nvSpPr>
        <p:spPr>
          <a:xfrm>
            <a:off x="1173810" y="845659"/>
            <a:ext cx="250655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latin typeface="Century Gothic"/>
                <a:ea typeface="Meiryo"/>
                <a:cs typeface="+mn-lt"/>
              </a:rPr>
              <a:t>名言名句</a:t>
            </a:r>
            <a:endParaRPr lang="en-US" sz="4400" b="1">
              <a:latin typeface="Century Gothic"/>
              <a:ea typeface="Meiry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E51736-0B0D-40E6-87B4-04A8B5669110}"/>
              </a:ext>
            </a:extLst>
          </p:cNvPr>
          <p:cNvSpPr txBox="1">
            <a:spLocks/>
          </p:cNvSpPr>
          <p:nvPr/>
        </p:nvSpPr>
        <p:spPr>
          <a:xfrm>
            <a:off x="5967099" y="5369560"/>
            <a:ext cx="3308977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sz="3200" b="1">
                <a:solidFill>
                  <a:srgbClr val="0070C0"/>
                </a:solidFill>
                <a:ea typeface="+mn-lt"/>
                <a:cs typeface="+mn-lt"/>
              </a:rPr>
              <a:t>梁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梓樂 4E(15)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45B4-962D-4932-A65C-9A98BD52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6474"/>
          </a:xfrm>
        </p:spPr>
        <p:txBody>
          <a:bodyPr/>
          <a:lstStyle/>
          <a:p>
            <a:r>
              <a:rPr lang="ja-JP" altLang="en-US" b="1">
                <a:solidFill>
                  <a:schemeClr val="accent2"/>
                </a:solidFill>
                <a:ea typeface="+mj-lt"/>
                <a:cs typeface="+mj-lt"/>
              </a:rPr>
              <a:t>你們能找到</a:t>
            </a:r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意思相近的</a:t>
            </a:r>
            <a:r>
              <a:rPr lang="ja-JP" altLang="en-US" b="1">
                <a:solidFill>
                  <a:schemeClr val="accent2"/>
                </a:solidFill>
                <a:latin typeface="Century Gothic"/>
                <a:ea typeface="+mj-lt"/>
                <a:cs typeface="+mj-lt"/>
              </a:rPr>
              <a:t>名言名句</a:t>
            </a:r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嗎？</a:t>
            </a:r>
            <a:endParaRPr lang="ja-JP" altLang="en-US" b="1">
              <a:solidFill>
                <a:schemeClr val="accent2"/>
              </a:solidFill>
              <a:ea typeface="メイリオ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043C-8CC1-4A04-BA3C-66EAE858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8" y="1618105"/>
            <a:ext cx="3612904" cy="354383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sz="2800" b="1">
                <a:ea typeface="+mn-lt"/>
                <a:cs typeface="+mn-lt"/>
              </a:rPr>
              <a:t>《漢樂府·長歌行》</a:t>
            </a:r>
            <a:endParaRPr lang="ja-JP" altLang="en-US" sz="2800" b="1">
              <a:ea typeface="メイリオ"/>
            </a:endParaRPr>
          </a:p>
          <a:p>
            <a:pPr marL="0" indent="0">
              <a:buNone/>
            </a:pPr>
            <a:r>
              <a:rPr lang="en-US" altLang="ja-JP" sz="2800" b="1" dirty="0">
                <a:ea typeface="+mn-lt"/>
                <a:cs typeface="+mn-lt"/>
              </a:rPr>
              <a:t>…</a:t>
            </a:r>
            <a:r>
              <a:rPr lang="en-US" sz="2800" b="1" dirty="0">
                <a:ea typeface="+mn-lt"/>
                <a:cs typeface="+mn-lt"/>
              </a:rPr>
              <a:t>…</a:t>
            </a:r>
            <a:endParaRPr lang="en-US" altLang="ja-JP" sz="2800" b="1" dirty="0">
              <a:ea typeface="メイリオ"/>
            </a:endParaRPr>
          </a:p>
          <a:p>
            <a:pPr marL="0" indent="0">
              <a:buNone/>
            </a:pPr>
            <a:r>
              <a:rPr lang="ja-JP" altLang="en-US" sz="2800" b="1">
                <a:ea typeface="+mn-lt"/>
                <a:cs typeface="+mn-lt"/>
              </a:rPr>
              <a:t>少壯不努力，</a:t>
            </a:r>
            <a:endParaRPr lang="ja-JP" altLang="en-US" sz="2800" b="1">
              <a:ea typeface="メイリオ"/>
              <a:cs typeface="+mn-lt"/>
            </a:endParaRPr>
          </a:p>
          <a:p>
            <a:pPr marL="0" indent="0">
              <a:buNone/>
            </a:pPr>
            <a:r>
              <a:rPr lang="ja-JP" altLang="en-US" sz="2800" b="1">
                <a:ea typeface="+mn-lt"/>
                <a:cs typeface="+mn-lt"/>
              </a:rPr>
              <a:t>老大徒傷悲</a:t>
            </a:r>
            <a:r>
              <a:rPr lang="ja-JP" sz="2800" b="1">
                <a:ea typeface="+mn-lt"/>
                <a:cs typeface="+mn-lt"/>
              </a:rPr>
              <a:t>。</a:t>
            </a:r>
            <a:endParaRPr lang="ja-JP" altLang="en-US" sz="2800" b="1">
              <a:ea typeface="メイリオ"/>
            </a:endParaRPr>
          </a:p>
          <a:p>
            <a:endParaRPr lang="ja-JP" altLang="en-US" sz="2800" b="1" dirty="0">
              <a:ea typeface="メイリオ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5BEBC7-D6FA-42FB-B32B-EF4698E999F8}"/>
              </a:ext>
            </a:extLst>
          </p:cNvPr>
          <p:cNvSpPr txBox="1">
            <a:spLocks/>
          </p:cNvSpPr>
          <p:nvPr/>
        </p:nvSpPr>
        <p:spPr>
          <a:xfrm>
            <a:off x="4781722" y="1613869"/>
            <a:ext cx="3617637" cy="3549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altLang="ja-JP" sz="2800" b="1" dirty="0">
                <a:ea typeface="+mn-lt"/>
                <a:cs typeface="+mn-lt"/>
              </a:rPr>
              <a:t>《</a:t>
            </a:r>
            <a:r>
              <a:rPr lang="ja-JP" sz="2800" b="1">
                <a:ea typeface="+mn-lt"/>
                <a:cs typeface="+mn-lt"/>
              </a:rPr>
              <a:t>金縷衣</a:t>
            </a:r>
            <a:r>
              <a:rPr lang="en-US" altLang="ja-JP" sz="2800" b="1" dirty="0">
                <a:ea typeface="+mn-lt"/>
                <a:cs typeface="+mn-lt"/>
              </a:rPr>
              <a:t>》   </a:t>
            </a:r>
            <a:r>
              <a:rPr lang="ja-JP" sz="2800" b="1">
                <a:ea typeface="+mn-lt"/>
                <a:cs typeface="+mn-lt"/>
              </a:rPr>
              <a:t>杜秋娘</a:t>
            </a:r>
            <a:endParaRPr lang="ja-JP" altLang="en-US" sz="2800" b="1">
              <a:ea typeface="メイリオ"/>
            </a:endParaRPr>
          </a:p>
          <a:p>
            <a:pPr algn="just">
              <a:buNone/>
            </a:pPr>
            <a:endParaRPr lang="ja-JP" altLang="en-US" sz="2800" b="1" dirty="0">
              <a:ea typeface="+mn-lt"/>
              <a:cs typeface="+mn-lt"/>
            </a:endParaRPr>
          </a:p>
          <a:p>
            <a:pPr algn="just">
              <a:buNone/>
            </a:pPr>
            <a:r>
              <a:rPr lang="ja-JP" sz="2800" b="1">
                <a:ea typeface="+mn-lt"/>
                <a:cs typeface="+mn-lt"/>
              </a:rPr>
              <a:t>勸君莫惜金縷衣，</a:t>
            </a:r>
            <a:endParaRPr lang="en-US" altLang="ja-JP" b="1">
              <a:ea typeface="メイリオ" panose="020B0604030504040204" pitchFamily="34" charset="-128"/>
              <a:cs typeface="+mn-lt"/>
            </a:endParaRPr>
          </a:p>
          <a:p>
            <a:pPr algn="just">
              <a:buNone/>
            </a:pPr>
            <a:r>
              <a:rPr lang="ja-JP" sz="2800" b="1">
                <a:ea typeface="+mn-lt"/>
                <a:cs typeface="+mn-lt"/>
              </a:rPr>
              <a:t>勸君惜取少年時。</a:t>
            </a:r>
            <a:endParaRPr lang="en-US" altLang="ja-JP" b="1">
              <a:ea typeface="メイリオ"/>
            </a:endParaRPr>
          </a:p>
          <a:p>
            <a:pPr algn="just">
              <a:buNone/>
            </a:pPr>
            <a:r>
              <a:rPr lang="ja-JP" sz="2800" b="1">
                <a:ea typeface="+mn-lt"/>
                <a:cs typeface="+mn-lt"/>
              </a:rPr>
              <a:t>花開堪折直須折，</a:t>
            </a:r>
            <a:endParaRPr lang="ja-JP" altLang="en-US" b="1">
              <a:ea typeface="メイリオ" panose="020B0604030504040204" pitchFamily="34" charset="-128"/>
              <a:cs typeface="+mn-lt"/>
            </a:endParaRPr>
          </a:p>
          <a:p>
            <a:pPr algn="just">
              <a:buNone/>
            </a:pPr>
            <a:r>
              <a:rPr lang="ja-JP" sz="2800" b="1">
                <a:ea typeface="+mn-lt"/>
                <a:cs typeface="+mn-lt"/>
              </a:rPr>
              <a:t>莫待無花空折枝。</a:t>
            </a:r>
            <a:endParaRPr lang="ja-JP" b="1">
              <a:ea typeface="メイリオ"/>
            </a:endParaRPr>
          </a:p>
          <a:p>
            <a:pPr marL="0" indent="0">
              <a:buFont typeface="Wingdings 3" charset="2"/>
              <a:buNone/>
            </a:pPr>
            <a:endParaRPr lang="ja-JP" altLang="en-US" sz="2800" dirty="0">
              <a:ea typeface="メイリオ"/>
            </a:endParaRPr>
          </a:p>
          <a:p>
            <a:endParaRPr lang="ja-JP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789BF-4411-4757-81FD-5959A1C20B66}"/>
              </a:ext>
            </a:extLst>
          </p:cNvPr>
          <p:cNvSpPr txBox="1"/>
          <p:nvPr/>
        </p:nvSpPr>
        <p:spPr>
          <a:xfrm>
            <a:off x="4781420" y="5315339"/>
            <a:ext cx="34326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0070C0"/>
                </a:solidFill>
                <a:ea typeface="+mn-lt"/>
                <a:cs typeface="+mn-lt"/>
              </a:rPr>
              <a:t>勸告世人要珍惜光陰</a:t>
            </a:r>
            <a:r>
              <a:rPr lang="ja-JP" sz="2400" b="1">
                <a:solidFill>
                  <a:srgbClr val="0070C0"/>
                </a:solidFill>
                <a:ea typeface="+mn-lt"/>
                <a:cs typeface="+mn-lt"/>
              </a:rPr>
              <a:t>，</a:t>
            </a:r>
            <a:r>
              <a:rPr lang="ja-JP" altLang="en-US" sz="2400" b="1">
                <a:solidFill>
                  <a:srgbClr val="0070C0"/>
                </a:solidFill>
                <a:ea typeface="+mn-lt"/>
                <a:cs typeface="+mn-lt"/>
              </a:rPr>
              <a:t>莫負青春</a:t>
            </a:r>
            <a:r>
              <a:rPr lang="ja-JP" sz="2400" b="1">
                <a:solidFill>
                  <a:srgbClr val="0070C0"/>
                </a:solidFill>
                <a:ea typeface="+mn-lt"/>
                <a:cs typeface="+mn-lt"/>
              </a:rPr>
              <a:t>。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8B44B-F85B-424A-A535-D8D677385719}"/>
              </a:ext>
            </a:extLst>
          </p:cNvPr>
          <p:cNvSpPr txBox="1"/>
          <p:nvPr/>
        </p:nvSpPr>
        <p:spPr>
          <a:xfrm>
            <a:off x="681134" y="5315338"/>
            <a:ext cx="36140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>
                <a:solidFill>
                  <a:srgbClr val="0070C0"/>
                </a:solidFill>
                <a:ea typeface="+mn-lt"/>
                <a:cs typeface="+mn-lt"/>
              </a:rPr>
              <a:t>年輕力壯的時候不奮發圖強，到了老年，悲傷也沒用了。</a:t>
            </a:r>
            <a:endParaRPr lang="en-US" sz="2400" b="1">
              <a:solidFill>
                <a:srgbClr val="0070C0"/>
              </a:solidFill>
              <a:ea typeface="+mn-lt"/>
              <a:cs typeface="+mn-lt"/>
            </a:endParaRPr>
          </a:p>
        </p:txBody>
      </p:sp>
      <p:pic>
        <p:nvPicPr>
          <p:cNvPr id="7" name="Picture 7" descr="Guess Emoji! - App - Apps Store">
            <a:extLst>
              <a:ext uri="{FF2B5EF4-FFF2-40B4-BE49-F238E27FC236}">
                <a16:creationId xmlns:a16="http://schemas.microsoft.com/office/drawing/2014/main" id="{685EB260-82C2-4A70-86DB-C2E9356D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663" y="532623"/>
            <a:ext cx="1412552" cy="14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ree photo: thank you, thanks, card, message, note ...">
            <a:extLst>
              <a:ext uri="{FF2B5EF4-FFF2-40B4-BE49-F238E27FC236}">
                <a16:creationId xmlns:a16="http://schemas.microsoft.com/office/drawing/2014/main" id="{BF34F1A2-09B2-4972-8D4B-FD5444D9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73" y="1106261"/>
            <a:ext cx="5785596" cy="5288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8E381-AEFE-4065-8588-E3AC3F3B8E5A}"/>
              </a:ext>
            </a:extLst>
          </p:cNvPr>
          <p:cNvSpPr txBox="1"/>
          <p:nvPr/>
        </p:nvSpPr>
        <p:spPr>
          <a:xfrm rot="19980000">
            <a:off x="4377573" y="3685600"/>
            <a:ext cx="1644869" cy="707886"/>
          </a:xfrm>
          <a:prstGeom prst="rect">
            <a:avLst/>
          </a:prstGeom>
          <a:solidFill>
            <a:srgbClr val="D4F3F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4000" b="1">
                <a:ea typeface="+mn-lt"/>
                <a:cs typeface="+mn-lt"/>
              </a:rPr>
              <a:t>多謝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835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023-E58E-4774-B753-E7D81A01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名句</a:t>
            </a:r>
            <a:r>
              <a:rPr lang="ja-JP" altLang="en-US" b="1">
                <a:solidFill>
                  <a:schemeClr val="accent2"/>
                </a:solidFill>
                <a:ea typeface="+mj-lt"/>
                <a:cs typeface="+mj-lt"/>
              </a:rPr>
              <a:t>出</a:t>
            </a:r>
            <a:r>
              <a:rPr lang="zh-TW" altLang="en-US" b="1">
                <a:solidFill>
                  <a:schemeClr val="accent2"/>
                </a:solidFill>
                <a:latin typeface="Consolas"/>
                <a:ea typeface="+mj-lt"/>
                <a:cs typeface="+mj-lt"/>
              </a:rPr>
              <a:t>處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40FD8-0077-4933-9285-042D84AB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47" y="1603540"/>
            <a:ext cx="8492321" cy="4989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2800" b="1">
                <a:solidFill>
                  <a:schemeClr val="tx1"/>
                </a:solidFill>
                <a:ea typeface="+mn-lt"/>
                <a:cs typeface="+mn-lt"/>
              </a:rPr>
              <a:t>這名句是出自</a:t>
            </a:r>
            <a:r>
              <a:rPr lang="ja-JP" sz="2800" b="1">
                <a:solidFill>
                  <a:srgbClr val="0070C0"/>
                </a:solidFill>
                <a:ea typeface="+mn-lt"/>
                <a:cs typeface="+mn-lt"/>
              </a:rPr>
              <a:t>岳飛</a:t>
            </a:r>
            <a:r>
              <a:rPr lang="ja-JP" altLang="en-US" sz="2800" b="1">
                <a:solidFill>
                  <a:schemeClr val="tx1"/>
                </a:solidFill>
                <a:ea typeface="+mn-lt"/>
                <a:cs typeface="+mn-lt"/>
              </a:rPr>
              <a:t>所作的</a:t>
            </a:r>
            <a:r>
              <a:rPr lang="en-US" altLang="ja-JP" sz="2800" b="1" dirty="0">
                <a:solidFill>
                  <a:schemeClr val="tx1"/>
                </a:solidFill>
                <a:ea typeface="+mn-lt"/>
                <a:cs typeface="+mn-lt"/>
              </a:rPr>
              <a:t>《</a:t>
            </a:r>
            <a:r>
              <a:rPr lang="ja-JP" altLang="en-US" sz="2800" b="1">
                <a:solidFill>
                  <a:srgbClr val="0070C0"/>
                </a:solidFill>
                <a:ea typeface="+mn-lt"/>
                <a:cs typeface="+mn-lt"/>
              </a:rPr>
              <a:t>滿江紅</a:t>
            </a:r>
            <a:r>
              <a:rPr lang="en-US" altLang="ja-JP" sz="2800" b="1" dirty="0">
                <a:solidFill>
                  <a:schemeClr val="tx1"/>
                </a:solidFill>
                <a:ea typeface="+mn-lt"/>
                <a:cs typeface="+mn-lt"/>
              </a:rPr>
              <a:t>》</a:t>
            </a:r>
            <a:r>
              <a:rPr lang="en-US" sz="2800" b="1" dirty="0">
                <a:ea typeface="+mn-lt"/>
                <a:cs typeface="+mn-lt"/>
              </a:rPr>
              <a:t>。</a:t>
            </a:r>
            <a:endParaRPr lang="en-US" altLang="ja-JP" sz="2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ja-JP" alt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EA9AB28-D823-4FA1-B61E-A1889D11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20147"/>
              </p:ext>
            </p:extLst>
          </p:nvPr>
        </p:nvGraphicFramePr>
        <p:xfrm>
          <a:off x="845032" y="2351480"/>
          <a:ext cx="496613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896">
                  <a:extLst>
                    <a:ext uri="{9D8B030D-6E8A-4147-A177-3AD203B41FA5}">
                      <a16:colId xmlns:a16="http://schemas.microsoft.com/office/drawing/2014/main" val="4286581551"/>
                    </a:ext>
                  </a:extLst>
                </a:gridCol>
                <a:gridCol w="2023241">
                  <a:extLst>
                    <a:ext uri="{9D8B030D-6E8A-4147-A177-3AD203B41FA5}">
                      <a16:colId xmlns:a16="http://schemas.microsoft.com/office/drawing/2014/main" val="37925674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2800" b="1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滿江紅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6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創作年代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南宋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作者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岳飛</a:t>
                      </a:r>
                      <a:endParaRPr lang="en-US" sz="2800" b="1" i="0" u="none" strike="noStrike" noProof="0"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938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文學體裁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ja-JP" altLang="en-US" sz="2800" b="1" i="0" u="none" strike="noStrike" noProof="0">
                          <a:latin typeface="Trebuchet MS"/>
                        </a:rPr>
                        <a:t>詞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02709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58E4AE14-5CB4-4743-9D04-878CE302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57" y="2610775"/>
            <a:ext cx="1638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023-E58E-4774-B753-E7D81A01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作者簡介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B18093-DB75-44C3-BEFF-D08E2113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9" y="1773343"/>
            <a:ext cx="2602942" cy="371923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40FD8-0077-4933-9285-042D84AB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163" y="1830720"/>
            <a:ext cx="5207839" cy="3664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sz="2800" b="1">
                <a:ea typeface="+mn-lt"/>
                <a:cs typeface="+mn-lt"/>
              </a:rPr>
              <a:t>岳飛</a:t>
            </a:r>
            <a:r>
              <a:rPr lang="ja-JP" altLang="en-US" sz="2800" b="1">
                <a:ea typeface="+mn-lt"/>
                <a:cs typeface="+mn-lt"/>
              </a:rPr>
              <a:t>（公</a:t>
            </a:r>
            <a:r>
              <a:rPr lang="ja-JP" sz="2800" b="1">
                <a:ea typeface="+mn-lt"/>
                <a:cs typeface="+mn-lt"/>
              </a:rPr>
              <a:t>元1103 – 1142），字鵬舉，相州湯陰（今河南湯陰縣）人</a:t>
            </a:r>
            <a:r>
              <a:rPr lang="ja-JP" altLang="en-US" sz="2800" b="1">
                <a:ea typeface="+mn-lt"/>
                <a:cs typeface="+mn-lt"/>
              </a:rPr>
              <a:t>。</a:t>
            </a:r>
            <a:endParaRPr lang="en-US" altLang="ja-JP" sz="2800" b="1">
              <a:ea typeface="+mn-lt"/>
              <a:cs typeface="+mn-lt"/>
            </a:endParaRPr>
          </a:p>
          <a:p>
            <a:r>
              <a:rPr lang="ja-JP" altLang="en-US" sz="2800" b="1">
                <a:ea typeface="+mn-lt"/>
                <a:cs typeface="+mn-lt"/>
              </a:rPr>
              <a:t>南宋初期抗金名將，畢生與由北方南下侵略宋國土的金國作戰</a:t>
            </a:r>
            <a:r>
              <a:rPr lang="en-US" sz="2800" b="1" dirty="0">
                <a:ea typeface="+mn-lt"/>
                <a:cs typeface="+mn-lt"/>
              </a:rPr>
              <a:t>。</a:t>
            </a:r>
          </a:p>
          <a:p>
            <a:pPr marL="0" indent="0">
              <a:buNone/>
            </a:pP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56290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023-E58E-4774-B753-E7D81A01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ja-JP" altLang="en-US" b="1">
                <a:ea typeface="+mj-lt"/>
                <a:cs typeface="+mj-lt"/>
              </a:rPr>
              <a:t>岳飛寫</a:t>
            </a:r>
            <a:r>
              <a:rPr lang="en-US" altLang="ja-JP" b="1" dirty="0">
                <a:ea typeface="+mj-lt"/>
                <a:cs typeface="+mj-lt"/>
              </a:rPr>
              <a:t>《</a:t>
            </a:r>
            <a:r>
              <a:rPr lang="ja-JP" altLang="en-US" b="1">
                <a:ea typeface="+mj-lt"/>
                <a:cs typeface="+mj-lt"/>
              </a:rPr>
              <a:t>滿江紅</a:t>
            </a:r>
            <a:r>
              <a:rPr lang="en-US" altLang="ja-JP" b="1" dirty="0">
                <a:ea typeface="+mj-lt"/>
                <a:cs typeface="+mj-lt"/>
              </a:rPr>
              <a:t>》</a:t>
            </a:r>
            <a:r>
              <a:rPr lang="ja-JP" altLang="en-US" b="1">
                <a:ea typeface="+mj-lt"/>
                <a:cs typeface="+mj-lt"/>
              </a:rPr>
              <a:t>的背景</a:t>
            </a:r>
            <a:endParaRPr lang="ja-JP" altLang="en-US" b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40FD8-0077-4933-9285-042D84AB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59" y="1594692"/>
            <a:ext cx="7092093" cy="49509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sz="3200" b="1" dirty="0">
                <a:ea typeface="+mn-lt"/>
                <a:cs typeface="+mn-lt"/>
              </a:rPr>
              <a:t>《</a:t>
            </a:r>
            <a:r>
              <a:rPr lang="ja-JP" altLang="en-US" sz="3200" b="1">
                <a:ea typeface="+mn-lt"/>
                <a:cs typeface="+mn-lt"/>
              </a:rPr>
              <a:t>滿江紅</a:t>
            </a:r>
            <a:r>
              <a:rPr lang="en-US" altLang="ja-JP" sz="3200" b="1" dirty="0">
                <a:ea typeface="+mn-lt"/>
                <a:cs typeface="+mn-lt"/>
              </a:rPr>
              <a:t>》</a:t>
            </a:r>
            <a:r>
              <a:rPr lang="ja-JP" altLang="en-US" sz="3200" b="1">
                <a:ea typeface="+mn-lt"/>
                <a:cs typeface="+mn-lt"/>
              </a:rPr>
              <a:t>是岳飛大約三十二歲左右</a:t>
            </a:r>
            <a:r>
              <a:rPr lang="ja-JP" sz="3200" b="1">
                <a:ea typeface="+mn-lt"/>
                <a:cs typeface="+mn-lt"/>
              </a:rPr>
              <a:t>寫的</a:t>
            </a:r>
            <a:r>
              <a:rPr lang="ja-JP" altLang="en-US" sz="3200" b="1">
                <a:ea typeface="+mn-lt"/>
                <a:cs typeface="+mn-lt"/>
              </a:rPr>
              <a:t>，當時抗金形勢略有變化，收復失地的願景正露曙光</a:t>
            </a:r>
            <a:r>
              <a:rPr lang="en-US" sz="3200" b="1" dirty="0">
                <a:ea typeface="+mn-lt"/>
                <a:cs typeface="+mn-lt"/>
              </a:rPr>
              <a:t>。</a:t>
            </a:r>
          </a:p>
          <a:p>
            <a:r>
              <a:rPr lang="ja-JP" sz="3200" b="1">
                <a:ea typeface="+mn-lt"/>
                <a:cs typeface="+mn-lt"/>
              </a:rPr>
              <a:t>岳飛</a:t>
            </a:r>
            <a:r>
              <a:rPr lang="ja-JP" altLang="en-US" sz="3200" b="1">
                <a:ea typeface="+mn-lt"/>
                <a:cs typeface="+mn-lt"/>
              </a:rPr>
              <a:t>懷着</a:t>
            </a:r>
            <a:r>
              <a:rPr lang="ja-JP" sz="3200" b="1">
                <a:ea typeface="+mn-lt"/>
                <a:cs typeface="+mn-lt"/>
              </a:rPr>
              <a:t>滿腔激憤，壯懷激烈</a:t>
            </a:r>
            <a:r>
              <a:rPr lang="ja-JP" altLang="en-US" sz="3200" b="1">
                <a:ea typeface="+mn-lt"/>
                <a:cs typeface="+mn-lt"/>
              </a:rPr>
              <a:t>的心情去寫這首詞，</a:t>
            </a:r>
            <a:r>
              <a:rPr lang="ja-JP" sz="3200" b="1">
                <a:ea typeface="+mn-lt"/>
                <a:cs typeface="+mn-lt"/>
              </a:rPr>
              <a:t>表達對收復失土</a:t>
            </a:r>
            <a:r>
              <a:rPr lang="ja-JP" altLang="en-US" sz="3200" b="1">
                <a:ea typeface="+mn-lt"/>
                <a:cs typeface="+mn-lt"/>
              </a:rPr>
              <a:t>時</a:t>
            </a:r>
            <a:r>
              <a:rPr lang="ja-JP" sz="3200" b="1">
                <a:ea typeface="+mn-lt"/>
                <a:cs typeface="+mn-lt"/>
              </a:rPr>
              <a:t>的迫切心情</a:t>
            </a:r>
            <a:r>
              <a:rPr lang="ja-JP" altLang="en-US" sz="3200" b="1">
                <a:ea typeface="+mn-lt"/>
                <a:cs typeface="+mn-lt"/>
              </a:rPr>
              <a:t>。</a:t>
            </a:r>
            <a:endParaRPr lang="en-US" altLang="ja-JP" sz="3200" b="1">
              <a:ea typeface="+mn-lt"/>
              <a:cs typeface="+mn-lt"/>
            </a:endParaRPr>
          </a:p>
          <a:p>
            <a:r>
              <a:rPr lang="ja-JP" altLang="en-US" sz="3200" b="1">
                <a:ea typeface="+mn-lt"/>
                <a:cs typeface="+mn-lt"/>
              </a:rPr>
              <a:t>他雖然身經百戰，屢建奇功，但理想未能實現，只好以「莫等閒，白了少年頭，空悲切」來激勵自己。</a:t>
            </a:r>
            <a:endParaRPr lang="en-US" altLang="ja-JP" sz="3200">
              <a:ea typeface="メイリオ"/>
            </a:endParaRPr>
          </a:p>
          <a:p>
            <a:endParaRPr lang="ja-JP" altLang="en-US" sz="3200" b="1" dirty="0">
              <a:ea typeface="メイリオ"/>
            </a:endParaRP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EA29C16B-8C7E-47DC-2281-1256F9E1B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035"/>
          <a:stretch/>
        </p:blipFill>
        <p:spPr>
          <a:xfrm>
            <a:off x="8078819" y="1649463"/>
            <a:ext cx="3781768" cy="27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961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9D26-0B4B-4EB5-A423-C8183C4D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018" y="1377927"/>
            <a:ext cx="8596668" cy="50391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怒髮衝冠，憑欄處，潚潚雨歇。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抬望眼，仰天長嘯，壯懷激烈。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三十功名塵與土，八千里路雲和月。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endParaRPr lang="en-US" altLang="ja-JP" sz="3200" b="1" dirty="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靖康恥，猶未雪；臣子恨，何時滅？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駕長車，踏破賀蘭山缺。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壯志飢餐胡虜肉，笑談渴飲匈奴血。</a:t>
            </a:r>
            <a:endParaRPr lang="en-US" altLang="ja-JP" sz="3200">
              <a:solidFill>
                <a:schemeClr val="accent6"/>
              </a:solidFill>
              <a:ea typeface="メイリオ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accent6"/>
                </a:solidFill>
                <a:ea typeface="+mn-lt"/>
                <a:cs typeface="+mn-lt"/>
              </a:rPr>
              <a:t>待從頭，收拾舊山河，朝天闕</a:t>
            </a:r>
            <a:r>
              <a:rPr lang="en-US" sz="3200" dirty="0">
                <a:solidFill>
                  <a:schemeClr val="accent6"/>
                </a:solidFill>
                <a:ea typeface="+mn-lt"/>
                <a:cs typeface="+mn-lt"/>
              </a:rPr>
              <a:t>!</a:t>
            </a:r>
            <a:endParaRPr lang="en-US" sz="3200">
              <a:solidFill>
                <a:schemeClr val="accent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1ABBC7-7895-4202-91EB-D9C7C2BB64C9}"/>
              </a:ext>
            </a:extLst>
          </p:cNvPr>
          <p:cNvGrpSpPr/>
          <p:nvPr/>
        </p:nvGrpSpPr>
        <p:grpSpPr>
          <a:xfrm>
            <a:off x="1268964" y="3163362"/>
            <a:ext cx="8546538" cy="731131"/>
            <a:chOff x="1268964" y="3163362"/>
            <a:chExt cx="8546538" cy="7311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1172BF-BA2A-45EE-86B8-D59B782ED0EA}"/>
                </a:ext>
              </a:extLst>
            </p:cNvPr>
            <p:cNvSpPr/>
            <p:nvPr/>
          </p:nvSpPr>
          <p:spPr>
            <a:xfrm>
              <a:off x="1268964" y="3189514"/>
              <a:ext cx="7754773" cy="70497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D69016-4DB4-4AE3-81FA-F1E7626FF319}"/>
                </a:ext>
              </a:extLst>
            </p:cNvPr>
            <p:cNvSpPr txBox="1"/>
            <p:nvPr/>
          </p:nvSpPr>
          <p:spPr>
            <a:xfrm>
              <a:off x="1701186" y="3163362"/>
              <a:ext cx="8114316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sz="4000" b="1">
                  <a:solidFill>
                    <a:schemeClr val="accent4"/>
                  </a:solidFill>
                  <a:ea typeface="メイリオ"/>
                </a:rPr>
                <a:t>莫等閒，白了少年頭，空悲切</a:t>
              </a:r>
              <a:r>
                <a:rPr lang="en-US" sz="4000" b="1" dirty="0">
                  <a:solidFill>
                    <a:schemeClr val="accent4"/>
                  </a:solidFill>
                </a:rPr>
                <a:t>。</a:t>
              </a:r>
              <a:endParaRPr lang="en-US" sz="4000">
                <a:solidFill>
                  <a:schemeClr val="accent4"/>
                </a:solidFill>
                <a:ea typeface="+mn-lt"/>
                <a:cs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5E7140-64C2-402F-AE77-C53433ABE353}"/>
              </a:ext>
            </a:extLst>
          </p:cNvPr>
          <p:cNvSpPr txBox="1"/>
          <p:nvPr/>
        </p:nvSpPr>
        <p:spPr>
          <a:xfrm>
            <a:off x="950697" y="492027"/>
            <a:ext cx="8394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3200" b="1" dirty="0">
                <a:solidFill>
                  <a:schemeClr val="accent2"/>
                </a:solidFill>
                <a:ea typeface="+mn-lt"/>
                <a:cs typeface="+mn-lt"/>
              </a:rPr>
              <a:t>《</a:t>
            </a:r>
            <a:r>
              <a:rPr lang="ja-JP" altLang="en-US" sz="3200" b="1">
                <a:solidFill>
                  <a:schemeClr val="accent2"/>
                </a:solidFill>
                <a:ea typeface="+mn-lt"/>
                <a:cs typeface="+mn-lt"/>
              </a:rPr>
              <a:t>滿江紅</a:t>
            </a:r>
            <a:r>
              <a:rPr lang="ja-JP" altLang="en-US" sz="320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ja-JP" sz="3200">
                <a:solidFill>
                  <a:schemeClr val="accent2"/>
                </a:solidFill>
                <a:ea typeface="+mn-lt"/>
                <a:cs typeface="+mn-lt"/>
              </a:rPr>
              <a:t>· </a:t>
            </a:r>
            <a:r>
              <a:rPr lang="ja-JP" altLang="en-US" sz="3200" b="1">
                <a:solidFill>
                  <a:schemeClr val="accent2"/>
                </a:solidFill>
                <a:ea typeface="+mn-lt"/>
                <a:cs typeface="+mn-lt"/>
              </a:rPr>
              <a:t>怒髮衝冠</a:t>
            </a:r>
            <a:r>
              <a:rPr lang="en-US" altLang="ja-JP" sz="3200" b="1" dirty="0">
                <a:solidFill>
                  <a:schemeClr val="accent2"/>
                </a:solidFill>
                <a:ea typeface="+mn-lt"/>
                <a:cs typeface="+mn-lt"/>
              </a:rPr>
              <a:t>》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6" descr="岳飛草書諸葛亮《前出師表》 - 每日頭條">
            <a:extLst>
              <a:ext uri="{FF2B5EF4-FFF2-40B4-BE49-F238E27FC236}">
                <a16:creationId xmlns:a16="http://schemas.microsoft.com/office/drawing/2014/main" id="{3905F604-818F-4E01-9767-25DB27A2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482" y="150903"/>
            <a:ext cx="1597609" cy="21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6E15-B9F2-4E46-AF6D-EB58A6E6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0784"/>
            <a:ext cx="8596668" cy="13208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  <a:ea typeface="+mj-lt"/>
              </a:rPr>
              <a:t>《</a:t>
            </a:r>
            <a:r>
              <a:rPr lang="ja-JP" altLang="en-US" b="1">
                <a:solidFill>
                  <a:srgbClr val="00B050"/>
                </a:solidFill>
                <a:ea typeface="メイリオ"/>
              </a:rPr>
              <a:t>滿江紅·怒髮衝冠</a:t>
            </a:r>
            <a:r>
              <a:rPr lang="en-US" altLang="ja-JP" b="1" dirty="0">
                <a:solidFill>
                  <a:srgbClr val="00B050"/>
                </a:solidFill>
                <a:ea typeface="+mj-lt"/>
              </a:rPr>
              <a:t>》</a:t>
            </a:r>
            <a:r>
              <a:rPr lang="en-US" altLang="ja-JP" b="1" dirty="0" err="1">
                <a:solidFill>
                  <a:srgbClr val="00B050"/>
                </a:solidFill>
                <a:ea typeface="+mj-lt"/>
              </a:rPr>
              <a:t>的體</a:t>
            </a:r>
            <a:r>
              <a:rPr lang="ja-JP" altLang="en-US" b="1">
                <a:solidFill>
                  <a:srgbClr val="00B050"/>
                </a:solidFill>
                <a:ea typeface="+mj-lt"/>
              </a:rPr>
              <a:t>裁︰</a:t>
            </a:r>
            <a:endParaRPr lang="ja-JP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80B2-B7B7-4E78-B73A-55C42D36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7610"/>
            <a:ext cx="9026912" cy="4414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ja-JP" sz="3200" b="1">
                <a:ea typeface="+mn-lt"/>
                <a:cs typeface="+mn-lt"/>
              </a:rPr>
              <a:t>詞是根據</a:t>
            </a:r>
            <a:r>
              <a:rPr lang="ja-JP" sz="3200" b="1">
                <a:solidFill>
                  <a:schemeClr val="accent5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詞牌（</a:t>
            </a:r>
            <a:r>
              <a:rPr lang="ja-JP" altLang="en-US" sz="3200" b="1">
                <a:solidFill>
                  <a:schemeClr val="accent5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原稱調名）</a:t>
            </a:r>
            <a:r>
              <a:rPr lang="ja-JP" sz="3200" b="1">
                <a:ea typeface="+mn-lt"/>
                <a:cs typeface="+mn-lt"/>
              </a:rPr>
              <a:t>配樂的</a:t>
            </a:r>
            <a:r>
              <a:rPr lang="ja-JP" altLang="en-US" sz="3200" b="1">
                <a:ea typeface="+mn-lt"/>
                <a:cs typeface="+mn-lt"/>
              </a:rPr>
              <a:t>，</a:t>
            </a:r>
            <a:r>
              <a:rPr lang="ja-JP" sz="3200" b="1">
                <a:ea typeface="+mn-lt"/>
                <a:cs typeface="+mn-lt"/>
              </a:rPr>
              <a:t>類似如今的流行音樂，但風格不一樣</a:t>
            </a:r>
            <a:r>
              <a:rPr lang="ja-JP" altLang="en-US" sz="3200" b="1">
                <a:ea typeface="+mn-lt"/>
                <a:cs typeface="+mn-lt"/>
              </a:rPr>
              <a:t>。</a:t>
            </a:r>
            <a:endParaRPr lang="en-US" altLang="ja-JP" sz="3200" b="1">
              <a:ea typeface="メイリオ"/>
              <a:cs typeface="+mn-lt"/>
            </a:endParaRPr>
          </a:p>
          <a:p>
            <a:pPr marL="457200" indent="-457200">
              <a:buFont typeface="Wingdings" charset="2"/>
              <a:buChar char="Ø"/>
            </a:pPr>
            <a:r>
              <a:rPr lang="ja-JP" sz="3200" b="1">
                <a:ea typeface="+mn-lt"/>
                <a:cs typeface="+mn-lt"/>
              </a:rPr>
              <a:t>詞更適合</a:t>
            </a:r>
            <a:r>
              <a:rPr lang="ja-JP" sz="3200" b="1">
                <a:solidFill>
                  <a:srgbClr val="00B0F0"/>
                </a:solidFill>
                <a:ea typeface="+mn-lt"/>
                <a:cs typeface="+mn-lt"/>
              </a:rPr>
              <a:t>吟誦</a:t>
            </a:r>
            <a:r>
              <a:rPr lang="ja-JP" sz="3200" b="1">
                <a:ea typeface="+mn-lt"/>
                <a:cs typeface="+mn-lt"/>
              </a:rPr>
              <a:t>。如今的音樂是先寫好歌詞，再作曲；</a:t>
            </a:r>
            <a:r>
              <a:rPr lang="ja-JP" sz="3200" b="1">
                <a:solidFill>
                  <a:srgbClr val="00B0F0"/>
                </a:solidFill>
                <a:ea typeface="+mn-lt"/>
                <a:cs typeface="+mn-lt"/>
              </a:rPr>
              <a:t>詞是先定好了調</a:t>
            </a:r>
            <a:r>
              <a:rPr lang="ja-JP" altLang="en-US" sz="3200" b="1">
                <a:solidFill>
                  <a:srgbClr val="00B0F0"/>
                </a:solidFill>
                <a:ea typeface="+mn-lt"/>
                <a:cs typeface="+mn-lt"/>
              </a:rPr>
              <a:t>（</a:t>
            </a:r>
            <a:r>
              <a:rPr lang="en-US" altLang="ja-JP" sz="3200" b="1" dirty="0">
                <a:solidFill>
                  <a:srgbClr val="00B0F0"/>
                </a:solidFill>
                <a:ea typeface="+mn-lt"/>
                <a:cs typeface="+mn-lt"/>
              </a:rPr>
              <a:t>曲</a:t>
            </a:r>
            <a:r>
              <a:rPr lang="ja-JP" altLang="en-US" sz="3200" b="1">
                <a:solidFill>
                  <a:srgbClr val="00B0F0"/>
                </a:solidFill>
                <a:ea typeface="+mn-lt"/>
                <a:cs typeface="+mn-lt"/>
              </a:rPr>
              <a:t>）</a:t>
            </a:r>
            <a:r>
              <a:rPr lang="ja-JP" sz="3200" b="1">
                <a:solidFill>
                  <a:srgbClr val="00B0F0"/>
                </a:solidFill>
                <a:ea typeface="+mn-lt"/>
                <a:cs typeface="+mn-lt"/>
              </a:rPr>
              <a:t>，再填詞。</a:t>
            </a:r>
            <a:r>
              <a:rPr lang="ja-JP" sz="3200" b="1">
                <a:ea typeface="+mn-lt"/>
                <a:cs typeface="+mn-lt"/>
              </a:rPr>
              <a:t>詞也有自度曲的，</a:t>
            </a:r>
            <a:r>
              <a:rPr lang="ja-JP" altLang="en-US" sz="3200" b="1">
                <a:ea typeface="+mn-lt"/>
                <a:cs typeface="+mn-lt"/>
              </a:rPr>
              <a:t>即</a:t>
            </a:r>
            <a:r>
              <a:rPr lang="ja-JP" sz="3200" b="1">
                <a:ea typeface="+mn-lt"/>
                <a:cs typeface="+mn-lt"/>
              </a:rPr>
              <a:t>是自己創作一個新的詞牌。</a:t>
            </a:r>
          </a:p>
          <a:p>
            <a:pPr marL="457200" indent="-457200">
              <a:buFont typeface="Wingdings" charset="2"/>
              <a:buChar char="Ø"/>
            </a:pPr>
            <a:r>
              <a:rPr lang="ja-JP" altLang="en-US" sz="3200" b="1">
                <a:solidFill>
                  <a:schemeClr val="tx1"/>
                </a:solidFill>
                <a:ea typeface="+mn-lt"/>
                <a:cs typeface="+mn-lt"/>
              </a:rPr>
              <a:t>詞可以</a:t>
            </a:r>
            <a:r>
              <a:rPr lang="ja-JP" sz="3200" b="1">
                <a:ea typeface="+mn-lt"/>
                <a:cs typeface="+mn-lt"/>
              </a:rPr>
              <a:t>按長短規模來分</a:t>
            </a:r>
            <a:r>
              <a:rPr lang="ja-JP" altLang="en-US" sz="3200" b="1">
                <a:ea typeface="+mn-lt"/>
                <a:cs typeface="+mn-lt"/>
              </a:rPr>
              <a:t>類</a:t>
            </a:r>
            <a:r>
              <a:rPr lang="ja-JP" sz="3200" b="1">
                <a:ea typeface="+mn-lt"/>
                <a:cs typeface="+mn-lt"/>
              </a:rPr>
              <a:t>，詞大致可分為</a:t>
            </a:r>
            <a:r>
              <a:rPr lang="ja-JP" sz="3200" b="1">
                <a:solidFill>
                  <a:schemeClr val="accent2"/>
                </a:solidFill>
                <a:ea typeface="+mn-lt"/>
                <a:cs typeface="+mn-lt"/>
              </a:rPr>
              <a:t>小令</a:t>
            </a:r>
            <a:r>
              <a:rPr lang="ja-JP" sz="3200" b="1">
                <a:solidFill>
                  <a:srgbClr val="00B050"/>
                </a:solidFill>
                <a:ea typeface="+mn-lt"/>
                <a:cs typeface="+mn-lt"/>
              </a:rPr>
              <a:t>（58字以內）</a:t>
            </a:r>
            <a:r>
              <a:rPr lang="ja-JP" sz="3200" b="1">
                <a:ea typeface="+mn-lt"/>
                <a:cs typeface="+mn-lt"/>
              </a:rPr>
              <a:t>、</a:t>
            </a:r>
            <a:r>
              <a:rPr lang="ja-JP" sz="3200" b="1">
                <a:solidFill>
                  <a:schemeClr val="accent2"/>
                </a:solidFill>
                <a:ea typeface="+mn-lt"/>
                <a:cs typeface="+mn-lt"/>
              </a:rPr>
              <a:t>中調</a:t>
            </a:r>
            <a:r>
              <a:rPr lang="ja-JP" sz="3200" b="1">
                <a:solidFill>
                  <a:srgbClr val="00B050"/>
                </a:solidFill>
                <a:ea typeface="+mn-lt"/>
                <a:cs typeface="+mn-lt"/>
              </a:rPr>
              <a:t>（59一90字）</a:t>
            </a:r>
            <a:r>
              <a:rPr lang="ja-JP" sz="3200" b="1">
                <a:ea typeface="+mn-lt"/>
                <a:cs typeface="+mn-lt"/>
              </a:rPr>
              <a:t>和</a:t>
            </a:r>
            <a:r>
              <a:rPr lang="ja-JP" sz="3200" b="1">
                <a:solidFill>
                  <a:schemeClr val="accent2"/>
                </a:solidFill>
                <a:ea typeface="+mn-lt"/>
                <a:cs typeface="+mn-lt"/>
              </a:rPr>
              <a:t>長調</a:t>
            </a:r>
            <a:r>
              <a:rPr lang="ja-JP" sz="3200" b="1">
                <a:solidFill>
                  <a:srgbClr val="00B050"/>
                </a:solidFill>
                <a:ea typeface="+mn-lt"/>
                <a:cs typeface="+mn-lt"/>
              </a:rPr>
              <a:t>（91字或以上）</a:t>
            </a:r>
            <a:r>
              <a:rPr lang="ja-JP" sz="32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。</a:t>
            </a:r>
            <a:endParaRPr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ea typeface="メイリオ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FCA382F-987A-462B-9279-29EBC34E326B}"/>
              </a:ext>
            </a:extLst>
          </p:cNvPr>
          <p:cNvSpPr/>
          <p:nvPr/>
        </p:nvSpPr>
        <p:spPr>
          <a:xfrm>
            <a:off x="6862131" y="408896"/>
            <a:ext cx="913453" cy="610546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>
                <a:solidFill>
                  <a:schemeClr val="accent2">
                    <a:lumMod val="75000"/>
                  </a:schemeClr>
                </a:solidFill>
                <a:ea typeface="メイリオ"/>
              </a:rPr>
              <a:t>詞</a:t>
            </a:r>
            <a:endParaRPr lang="en-US" sz="3200">
              <a:solidFill>
                <a:schemeClr val="accent2">
                  <a:lumMod val="75000"/>
                </a:schemeClr>
              </a:solidFill>
              <a:ea typeface="メイリオ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7EBB47-37A5-459A-9CCD-56E5A9C20077}"/>
              </a:ext>
            </a:extLst>
          </p:cNvPr>
          <p:cNvSpPr/>
          <p:nvPr/>
        </p:nvSpPr>
        <p:spPr>
          <a:xfrm>
            <a:off x="1038615" y="1347042"/>
            <a:ext cx="2845835" cy="6583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>
                <a:solidFill>
                  <a:schemeClr val="accent3">
                    <a:lumMod val="20000"/>
                    <a:lumOff val="80000"/>
                  </a:schemeClr>
                </a:solidFill>
                <a:ea typeface="メイリオ"/>
              </a:rPr>
              <a:t>詞牌</a:t>
            </a:r>
            <a:r>
              <a:rPr lang="ja-JP" sz="3200" b="1">
                <a:solidFill>
                  <a:schemeClr val="accent3">
                    <a:lumMod val="20000"/>
                    <a:lumOff val="80000"/>
                  </a:schemeClr>
                </a:solidFill>
                <a:ea typeface="メイリオ"/>
              </a:rPr>
              <a:t>︰</a:t>
            </a:r>
            <a:r>
              <a:rPr lang="ja-JP" altLang="en-US" sz="3200" b="1">
                <a:solidFill>
                  <a:schemeClr val="accent3">
                    <a:lumMod val="20000"/>
                    <a:lumOff val="80000"/>
                  </a:schemeClr>
                </a:solidFill>
                <a:ea typeface="メイリオ"/>
              </a:rPr>
              <a:t>滿江紅</a:t>
            </a:r>
            <a:endParaRPr lang="en-US" sz="32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B85814-96DE-4352-A49D-3D41197D888B}"/>
              </a:ext>
            </a:extLst>
          </p:cNvPr>
          <p:cNvSpPr/>
          <p:nvPr/>
        </p:nvSpPr>
        <p:spPr>
          <a:xfrm>
            <a:off x="4506492" y="1347041"/>
            <a:ext cx="3327916" cy="6583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sz="3200" b="1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詞的類別</a:t>
            </a:r>
            <a:r>
              <a:rPr lang="ja-JP" sz="3200" b="1">
                <a:solidFill>
                  <a:schemeClr val="accent3">
                    <a:lumMod val="20000"/>
                    <a:lumOff val="80000"/>
                  </a:schemeClr>
                </a:solidFill>
                <a:ea typeface="メイリオ"/>
              </a:rPr>
              <a:t>︰</a:t>
            </a:r>
            <a:r>
              <a:rPr lang="ja-JP" sz="3200" b="1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長調</a:t>
            </a:r>
            <a:endParaRPr lang="en-US" sz="32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9" descr="Girl with teaching stick | Free SVG">
            <a:extLst>
              <a:ext uri="{FF2B5EF4-FFF2-40B4-BE49-F238E27FC236}">
                <a16:creationId xmlns:a16="http://schemas.microsoft.com/office/drawing/2014/main" id="{412B07B1-AF05-4DDE-BC57-57536E00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77" y="227563"/>
            <a:ext cx="1939731" cy="19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53FA6B-CD45-47C2-BF5B-EBA0A4ED70B8}"/>
              </a:ext>
            </a:extLst>
          </p:cNvPr>
          <p:cNvSpPr/>
          <p:nvPr/>
        </p:nvSpPr>
        <p:spPr>
          <a:xfrm>
            <a:off x="621905" y="1618184"/>
            <a:ext cx="2797154" cy="4217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945B4-962D-4932-A65C-9A98BD52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solidFill>
                  <a:schemeClr val="accent2"/>
                </a:solidFill>
                <a:ea typeface="+mj-lt"/>
                <a:cs typeface="+mj-lt"/>
              </a:rPr>
              <a:t>每句的</a:t>
            </a:r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意思</a:t>
            </a:r>
            <a:endParaRPr lang="ja-JP" altLang="en-US" b="1">
              <a:solidFill>
                <a:schemeClr val="accent2"/>
              </a:solidFill>
              <a:ea typeface="メイリオ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043C-8CC1-4A04-BA3C-66EAE858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738" y="1753558"/>
            <a:ext cx="7451302" cy="10924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ja-JP" sz="3200" b="1">
                <a:ea typeface="+mn-lt"/>
                <a:cs typeface="+mn-lt"/>
              </a:rPr>
              <a:t>「</a:t>
            </a:r>
            <a:r>
              <a:rPr lang="ja-JP" altLang="en-US" sz="3200" b="1">
                <a:ea typeface="+mn-lt"/>
                <a:cs typeface="+mn-lt"/>
              </a:rPr>
              <a:t>莫</a:t>
            </a:r>
            <a:r>
              <a:rPr lang="ja-JP" sz="3200" b="1">
                <a:ea typeface="+mn-lt"/>
                <a:cs typeface="+mn-lt"/>
              </a:rPr>
              <a:t>」的意思是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不要</a:t>
            </a:r>
            <a:endParaRPr lang="ja-JP" altLang="en-US" sz="3200" b="1" dirty="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ja-JP" sz="3200" b="1">
                <a:ea typeface="+mn-lt"/>
                <a:cs typeface="+mn-lt"/>
              </a:rPr>
              <a:t>「</a:t>
            </a:r>
            <a:r>
              <a:rPr lang="ja-JP" altLang="en-US" sz="3200" b="1">
                <a:ea typeface="+mn-lt"/>
                <a:cs typeface="+mn-lt"/>
              </a:rPr>
              <a:t>等閒</a:t>
            </a:r>
            <a:r>
              <a:rPr lang="ja-JP" sz="3200" b="1">
                <a:ea typeface="+mn-lt"/>
                <a:cs typeface="+mn-lt"/>
              </a:rPr>
              <a:t>」</a:t>
            </a:r>
            <a:r>
              <a:rPr lang="ja-JP" altLang="en-US" sz="3200" b="1">
                <a:ea typeface="+mn-lt"/>
                <a:cs typeface="+mn-lt"/>
              </a:rPr>
              <a:t>的意思是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輕易</a:t>
            </a:r>
            <a:r>
              <a:rPr lang="ja-JP" altLang="en-US" sz="3200" b="1">
                <a:ea typeface="+mn-lt"/>
                <a:cs typeface="+mn-lt"/>
              </a:rPr>
              <a:t>，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隨便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A9B17-5C5A-4C95-938A-8EABFF8C846C}"/>
              </a:ext>
            </a:extLst>
          </p:cNvPr>
          <p:cNvSpPr txBox="1"/>
          <p:nvPr/>
        </p:nvSpPr>
        <p:spPr>
          <a:xfrm>
            <a:off x="678875" y="1752952"/>
            <a:ext cx="3523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3600" b="1">
                <a:solidFill>
                  <a:schemeClr val="accent4"/>
                </a:solidFill>
                <a:ea typeface="メイリオ"/>
              </a:rPr>
              <a:t>莫等閒</a:t>
            </a:r>
            <a:endParaRPr lang="en-US" sz="3600">
              <a:solidFill>
                <a:schemeClr val="accent4"/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207B-8289-49E0-B5DC-800BB6AB88DA}"/>
              </a:ext>
            </a:extLst>
          </p:cNvPr>
          <p:cNvSpPr txBox="1"/>
          <p:nvPr/>
        </p:nvSpPr>
        <p:spPr>
          <a:xfrm>
            <a:off x="670356" y="3126445"/>
            <a:ext cx="35328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3600" b="1">
                <a:solidFill>
                  <a:schemeClr val="accent4"/>
                </a:solidFill>
                <a:ea typeface="メイリオ"/>
              </a:rPr>
              <a:t>白了少年頭</a:t>
            </a:r>
            <a:endParaRPr lang="en-US" sz="3600">
              <a:solidFill>
                <a:schemeClr val="accent4"/>
              </a:solidFill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A9CD9-63D3-47AE-983A-57BFC97A3215}"/>
              </a:ext>
            </a:extLst>
          </p:cNvPr>
          <p:cNvSpPr txBox="1"/>
          <p:nvPr/>
        </p:nvSpPr>
        <p:spPr>
          <a:xfrm>
            <a:off x="676036" y="4490473"/>
            <a:ext cx="35281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3600" b="1">
                <a:solidFill>
                  <a:schemeClr val="accent4"/>
                </a:solidFill>
                <a:ea typeface="メイリオ"/>
              </a:rPr>
              <a:t>空悲切</a:t>
            </a:r>
            <a:endParaRPr lang="en-US" sz="3600" b="1">
              <a:solidFill>
                <a:schemeClr val="accent4"/>
              </a:solidFill>
              <a:ea typeface="+mn-lt"/>
              <a:cs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0373D8-79DE-4841-A179-6410798CE13B}"/>
              </a:ext>
            </a:extLst>
          </p:cNvPr>
          <p:cNvSpPr txBox="1">
            <a:spLocks/>
          </p:cNvSpPr>
          <p:nvPr/>
        </p:nvSpPr>
        <p:spPr>
          <a:xfrm>
            <a:off x="3683685" y="3158153"/>
            <a:ext cx="7451302" cy="908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>
                <a:ea typeface="+mn-lt"/>
                <a:cs typeface="+mn-lt"/>
              </a:rPr>
              <a:t> </a:t>
            </a:r>
            <a:r>
              <a:rPr lang="ja-JP" sz="3200" b="1">
                <a:solidFill>
                  <a:srgbClr val="0070C0"/>
                </a:solidFill>
                <a:ea typeface="+mn-lt"/>
                <a:cs typeface="+mn-lt"/>
              </a:rPr>
              <a:t>等到少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年</a:t>
            </a:r>
            <a:r>
              <a:rPr lang="ja-JP" sz="3200" b="1">
                <a:solidFill>
                  <a:srgbClr val="0070C0"/>
                </a:solidFill>
                <a:ea typeface="+mn-lt"/>
                <a:cs typeface="+mn-lt"/>
              </a:rPr>
              <a:t>的黑髮變白頭的時候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47E277-7233-45D2-A831-107B8C4D4B27}"/>
              </a:ext>
            </a:extLst>
          </p:cNvPr>
          <p:cNvSpPr txBox="1">
            <a:spLocks/>
          </p:cNvSpPr>
          <p:nvPr/>
        </p:nvSpPr>
        <p:spPr>
          <a:xfrm>
            <a:off x="3683684" y="4490131"/>
            <a:ext cx="7451302" cy="115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>
                <a:ea typeface="+mn-lt"/>
                <a:cs typeface="+mn-lt"/>
              </a:rPr>
              <a:t>「</a:t>
            </a:r>
            <a:r>
              <a:rPr lang="ja-JP" sz="3200" b="1">
                <a:ea typeface="+mn-lt"/>
                <a:cs typeface="+mn-lt"/>
              </a:rPr>
              <a:t>空</a:t>
            </a:r>
            <a:r>
              <a:rPr lang="ja-JP" altLang="en-US" sz="3200" b="1">
                <a:ea typeface="+mn-lt"/>
                <a:cs typeface="+mn-lt"/>
              </a:rPr>
              <a:t>」是</a:t>
            </a:r>
            <a:r>
              <a:rPr lang="zh-CN" altLang="en-US" sz="3200" b="1">
                <a:latin typeface="Consolas"/>
                <a:ea typeface="+mn-lt"/>
                <a:cs typeface="+mn-lt"/>
              </a:rPr>
              <a:t>指</a:t>
            </a:r>
            <a:r>
              <a:rPr lang="ja-JP" sz="3200" b="1">
                <a:solidFill>
                  <a:srgbClr val="0070C0"/>
                </a:solidFill>
                <a:ea typeface="+mn-lt"/>
                <a:cs typeface="+mn-lt"/>
              </a:rPr>
              <a:t>白白的</a:t>
            </a:r>
            <a:r>
              <a:rPr lang="ja-JP" sz="3200" b="1">
                <a:ea typeface="+mn-lt"/>
                <a:cs typeface="+mn-lt"/>
              </a:rPr>
              <a:t>，</a:t>
            </a:r>
            <a:r>
              <a:rPr lang="ja-JP" sz="3200" b="1">
                <a:solidFill>
                  <a:srgbClr val="0070C0"/>
                </a:solidFill>
                <a:ea typeface="+mn-lt"/>
                <a:cs typeface="+mn-lt"/>
              </a:rPr>
              <a:t>徒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勞的</a:t>
            </a:r>
            <a:r>
              <a:rPr lang="ja-JP" altLang="en-US" sz="3200" b="1">
                <a:ea typeface="+mn-lt"/>
                <a:cs typeface="+mn-lt"/>
              </a:rPr>
              <a:t> </a:t>
            </a:r>
            <a:endParaRPr lang="en-US" altLang="ja-JP" sz="3200" b="1">
              <a:ea typeface="+mn-lt"/>
              <a:cs typeface="+mn-lt"/>
            </a:endParaRPr>
          </a:p>
          <a:p>
            <a:r>
              <a:rPr lang="ja-JP" altLang="en-US" sz="3200" b="1">
                <a:ea typeface="+mn-lt"/>
                <a:cs typeface="+mn-lt"/>
              </a:rPr>
              <a:t>「</a:t>
            </a:r>
            <a:r>
              <a:rPr lang="ja-JP" sz="3200" b="1">
                <a:ea typeface="+mn-lt"/>
                <a:cs typeface="+mn-lt"/>
              </a:rPr>
              <a:t>悲切」的意思是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悲痛</a:t>
            </a:r>
            <a:r>
              <a:rPr lang="ja-JP" altLang="en-US" sz="3200" b="1">
                <a:ea typeface="+mn-lt"/>
                <a:cs typeface="+mn-lt"/>
              </a:rPr>
              <a:t>，</a:t>
            </a:r>
            <a:r>
              <a:rPr lang="ja-JP" altLang="en-US" sz="3200" b="1">
                <a:solidFill>
                  <a:srgbClr val="0070C0"/>
                </a:solidFill>
                <a:ea typeface="+mn-lt"/>
                <a:cs typeface="+mn-lt"/>
              </a:rPr>
              <a:t>傷感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08F25-DA71-40DA-884C-6551DD3B761C}"/>
              </a:ext>
            </a:extLst>
          </p:cNvPr>
          <p:cNvSpPr/>
          <p:nvPr/>
        </p:nvSpPr>
        <p:spPr>
          <a:xfrm>
            <a:off x="623920" y="1616593"/>
            <a:ext cx="9128448" cy="13425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2E52B-E1C1-4012-813B-B23BD75939E8}"/>
              </a:ext>
            </a:extLst>
          </p:cNvPr>
          <p:cNvSpPr/>
          <p:nvPr/>
        </p:nvSpPr>
        <p:spPr>
          <a:xfrm>
            <a:off x="623919" y="4141042"/>
            <a:ext cx="9128448" cy="169505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A9922-D325-4B67-B15B-6F1622498F9F}"/>
              </a:ext>
            </a:extLst>
          </p:cNvPr>
          <p:cNvSpPr/>
          <p:nvPr/>
        </p:nvSpPr>
        <p:spPr>
          <a:xfrm>
            <a:off x="623919" y="2959164"/>
            <a:ext cx="9128448" cy="11766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Confused Emoji Face Mark Question Icon | Confused Meme on ...">
            <a:extLst>
              <a:ext uri="{FF2B5EF4-FFF2-40B4-BE49-F238E27FC236}">
                <a16:creationId xmlns:a16="http://schemas.microsoft.com/office/drawing/2014/main" id="{18F781B2-CC2C-483E-BDB0-B542B086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195" y="131101"/>
            <a:ext cx="1313860" cy="13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45B4-962D-4932-A65C-9A98BD52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岳飛寫這名句的目的和意義</a:t>
            </a:r>
            <a:endParaRPr lang="en-US" altLang="ja-JP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043C-8CC1-4A04-BA3C-66EAE858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2423"/>
            <a:ext cx="8822640" cy="31480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500"/>
              </a:spcAft>
            </a:pPr>
            <a:r>
              <a:rPr lang="ja-JP" altLang="en-US" sz="3200" b="1">
                <a:ea typeface="+mn-lt"/>
                <a:cs typeface="+mn-lt"/>
              </a:rPr>
              <a:t>岳飛自勵莫輕易讓光陰虛渡，頭髮變白了卻一事無成，那時就悲初痛悔也徒然了</a:t>
            </a:r>
            <a:endParaRPr lang="ja-JP" sz="3200" b="1">
              <a:ea typeface="+mn-lt"/>
              <a:cs typeface="+mn-lt"/>
            </a:endParaRPr>
          </a:p>
          <a:p>
            <a:pPr>
              <a:spcAft>
                <a:spcPts val="500"/>
              </a:spcAft>
            </a:pPr>
            <a:r>
              <a:rPr lang="ja-JP" sz="3200" b="1">
                <a:ea typeface="+mn-lt"/>
                <a:cs typeface="+mn-lt"/>
              </a:rPr>
              <a:t>岳飛在詞中流露對國家的豪情壯志，</a:t>
            </a:r>
            <a:r>
              <a:rPr lang="ja-JP" altLang="en-US" sz="3200" b="1">
                <a:ea typeface="+mn-lt"/>
                <a:cs typeface="+mn-lt"/>
              </a:rPr>
              <a:t>他急切期望能夠收復國家山河、一雪靖康之難的恥辱</a:t>
            </a:r>
            <a:r>
              <a:rPr lang="ja-JP" sz="3200" b="1">
                <a:ea typeface="+mn-lt"/>
                <a:cs typeface="+mn-lt"/>
              </a:rPr>
              <a:t>，</a:t>
            </a:r>
            <a:r>
              <a:rPr lang="ja-JP" altLang="en-US" sz="3200" b="1">
                <a:ea typeface="+mn-lt"/>
                <a:cs typeface="+mn-lt"/>
              </a:rPr>
              <a:t>可惜三十年來也未能做</a:t>
            </a:r>
            <a:r>
              <a:rPr lang="ja-JP" sz="3200" b="1">
                <a:ea typeface="+mn-lt"/>
                <a:cs typeface="+mn-lt"/>
              </a:rPr>
              <a:t>到，</a:t>
            </a:r>
            <a:r>
              <a:rPr lang="ja-JP" altLang="en-US" sz="3200" b="1">
                <a:ea typeface="+mn-lt"/>
                <a:cs typeface="+mn-lt"/>
              </a:rPr>
              <a:t>他以此勸人更不應該浪費</a:t>
            </a:r>
            <a:r>
              <a:rPr lang="ja-JP" sz="3200" b="1">
                <a:ea typeface="+mn-lt"/>
                <a:cs typeface="+mn-lt"/>
              </a:rPr>
              <a:t>時間</a:t>
            </a:r>
            <a:r>
              <a:rPr lang="ja-JP" altLang="en-US" sz="3200" b="1">
                <a:ea typeface="+mn-lt"/>
                <a:cs typeface="+mn-lt"/>
              </a:rPr>
              <a:t>，莫讓光陰虛度</a:t>
            </a:r>
            <a:r>
              <a:rPr lang="ja-JP" sz="3200" b="1">
                <a:ea typeface="+mn-lt"/>
                <a:cs typeface="+mn-lt"/>
              </a:rPr>
              <a:t>。</a:t>
            </a:r>
            <a:endParaRPr lang="en-US" sz="3200" b="1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B6FC56-CB9D-407A-888C-C4296333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06" y="221493"/>
            <a:ext cx="2222579" cy="16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45B4-962D-4932-A65C-9A98BD52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04307" cy="1320800"/>
          </a:xfrm>
        </p:spPr>
        <p:txBody>
          <a:bodyPr/>
          <a:lstStyle/>
          <a:p>
            <a:r>
              <a:rPr lang="ja-JP" b="1">
                <a:solidFill>
                  <a:schemeClr val="accent2"/>
                </a:solidFill>
                <a:ea typeface="+mj-lt"/>
                <a:cs typeface="+mj-lt"/>
              </a:rPr>
              <a:t>總</a:t>
            </a:r>
            <a:r>
              <a:rPr lang="ja-JP" altLang="en-US" b="1">
                <a:solidFill>
                  <a:schemeClr val="accent2"/>
                </a:solidFill>
                <a:ea typeface="+mj-lt"/>
                <a:cs typeface="+mj-lt"/>
              </a:rPr>
              <a:t>結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E5C9C14-8DD6-4345-B9B6-E64134D235C1}"/>
              </a:ext>
            </a:extLst>
          </p:cNvPr>
          <p:cNvSpPr/>
          <p:nvPr/>
        </p:nvSpPr>
        <p:spPr>
          <a:xfrm>
            <a:off x="936724" y="2799450"/>
            <a:ext cx="8496039" cy="313093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3600" b="1">
                <a:solidFill>
                  <a:srgbClr val="002060"/>
                </a:solidFill>
                <a:ea typeface="メイリオ"/>
              </a:rPr>
              <a:t>人生年少時，不要把大好青春虛度，等到年紀大了，才後悔年輕時沒有抓緊時間做有意義的事</a:t>
            </a:r>
            <a:r>
              <a:rPr lang="ja-JP" altLang="en-US" sz="3600" b="1">
                <a:solidFill>
                  <a:srgbClr val="002060"/>
                </a:solidFill>
                <a:ea typeface="+mn-lt"/>
                <a:cs typeface="+mn-lt"/>
              </a:rPr>
              <a:t>。</a:t>
            </a:r>
            <a:endParaRPr lang="en-US" sz="3600">
              <a:solidFill>
                <a:srgbClr val="002060"/>
              </a:solidFill>
              <a:ea typeface="メイリオ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54170-045C-4FE4-87A7-DB9CD6B50D6C}"/>
              </a:ext>
            </a:extLst>
          </p:cNvPr>
          <p:cNvSpPr txBox="1"/>
          <p:nvPr/>
        </p:nvSpPr>
        <p:spPr>
          <a:xfrm>
            <a:off x="769258" y="1712685"/>
            <a:ext cx="44175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200" b="1">
                <a:ea typeface="+mn-lt"/>
                <a:cs typeface="+mn-lt"/>
              </a:rPr>
              <a:t>我們從這名句領悟了</a:t>
            </a:r>
            <a:endParaRPr lang="en-US" sz="3200" b="1"/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5D2014-CF51-413F-AC54-BC9B338C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00" y="270822"/>
            <a:ext cx="3822304" cy="25868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533E2D5-560B-49F1-972C-42B2BCFB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442" y="535796"/>
            <a:ext cx="4857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730826a-5dd1-45e9-9a46-5fac74cd4c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9AC7F12D021F3418A4878395BDAC87E" ma:contentTypeVersion="13" ma:contentTypeDescription="建立新的文件。" ma:contentTypeScope="" ma:versionID="9f8630799f0c5dad9a6aef7bdb20c56c">
  <xsd:schema xmlns:xsd="http://www.w3.org/2001/XMLSchema" xmlns:xs="http://www.w3.org/2001/XMLSchema" xmlns:p="http://schemas.microsoft.com/office/2006/metadata/properties" xmlns:ns2="7730826a-5dd1-45e9-9a46-5fac74cd4cbe" xmlns:ns3="c1ad85bc-e3c3-4a31-936d-c4d779c8bed9" targetNamespace="http://schemas.microsoft.com/office/2006/metadata/properties" ma:root="true" ma:fieldsID="1d2179e99ab57c0014331786c23b8c43" ns2:_="" ns3:_="">
    <xsd:import namespace="7730826a-5dd1-45e9-9a46-5fac74cd4cbe"/>
    <xsd:import namespace="c1ad85bc-e3c3-4a31-936d-c4d779c8bed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0826a-5dd1-45e9-9a46-5fac74cd4c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d85bc-e3c3-4a31-936d-c4d779c8b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A874C-60CD-4591-A54A-A3F08C2064ED}">
  <ds:schemaRefs>
    <ds:schemaRef ds:uri="http://schemas.microsoft.com/office/2006/metadata/properties"/>
    <ds:schemaRef ds:uri="http://schemas.microsoft.com/office/infopath/2007/PartnerControls"/>
    <ds:schemaRef ds:uri="7730826a-5dd1-45e9-9a46-5fac74cd4cbe"/>
  </ds:schemaRefs>
</ds:datastoreItem>
</file>

<file path=customXml/itemProps2.xml><?xml version="1.0" encoding="utf-8"?>
<ds:datastoreItem xmlns:ds="http://schemas.openxmlformats.org/officeDocument/2006/customXml" ds:itemID="{5B18D67F-102C-4B5C-B3E1-E40D59C96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185A1-30FA-4E4F-A4AB-FFA545129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0826a-5dd1-45e9-9a46-5fac74cd4cbe"/>
    <ds:schemaRef ds:uri="c1ad85bc-e3c3-4a31-936d-c4d779c8b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名句出處</vt:lpstr>
      <vt:lpstr>作者簡介</vt:lpstr>
      <vt:lpstr>岳飛寫《滿江紅》的背景</vt:lpstr>
      <vt:lpstr>PowerPoint Presentation</vt:lpstr>
      <vt:lpstr>《滿江紅·怒髮衝冠》的體裁︰</vt:lpstr>
      <vt:lpstr>每句的意思</vt:lpstr>
      <vt:lpstr>岳飛寫這名句的目的和意義</vt:lpstr>
      <vt:lpstr>總結</vt:lpstr>
      <vt:lpstr>你們能找到意思相近的名言名句嗎？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</dc:title>
  <dc:creator/>
  <cp:lastModifiedBy/>
  <cp:revision>1004</cp:revision>
  <dcterms:created xsi:type="dcterms:W3CDTF">2019-10-17T21:24:50Z</dcterms:created>
  <dcterms:modified xsi:type="dcterms:W3CDTF">2022-07-05T10:03:05Z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0x01010029AC7F12D021F3418A4878395BDAC87E</vt:lpwstr>
  </property>
</Properties>
</file>