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3.xml" ContentType="application/vnd.openxmlformats-officedocument.presentationml.notesSlide+xml"/>
  <Override PartName="/ppt/ink/ink7.xml" ContentType="application/inkml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783FBF-97FD-406A-84CC-34CC9D0C1931}" v="16" dt="2022-01-12T10:30:09.7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cs-劉紫悠同學" userId="S::s171056@plkfcmps.edu.hk::f00bb927-34b6-4f94-a43f-a715f6281406" providerId="AD" clId="Web-{4B783FBF-97FD-406A-84CC-34CC9D0C1931}"/>
    <pc:docChg chg="modSld">
      <pc:chgData name="fcs-劉紫悠同學" userId="S::s171056@plkfcmps.edu.hk::f00bb927-34b6-4f94-a43f-a715f6281406" providerId="AD" clId="Web-{4B783FBF-97FD-406A-84CC-34CC9D0C1931}" dt="2022-01-12T10:30:09.738" v="15"/>
      <pc:docMkLst>
        <pc:docMk/>
      </pc:docMkLst>
      <pc:sldChg chg="modSp addAnim delAnim modAnim">
        <pc:chgData name="fcs-劉紫悠同學" userId="S::s171056@plkfcmps.edu.hk::f00bb927-34b6-4f94-a43f-a715f6281406" providerId="AD" clId="Web-{4B783FBF-97FD-406A-84CC-34CC9D0C1931}" dt="2022-01-12T10:30:09.738" v="15"/>
        <pc:sldMkLst>
          <pc:docMk/>
          <pc:sldMk cId="3867175064" sldId="256"/>
        </pc:sldMkLst>
        <pc:spChg chg="mod">
          <ac:chgData name="fcs-劉紫悠同學" userId="S::s171056@plkfcmps.edu.hk::f00bb927-34b6-4f94-a43f-a715f6281406" providerId="AD" clId="Web-{4B783FBF-97FD-406A-84CC-34CC9D0C1931}" dt="2022-01-12T10:29:15.281" v="3" actId="20577"/>
          <ac:spMkLst>
            <pc:docMk/>
            <pc:sldMk cId="3867175064" sldId="256"/>
            <ac:spMk id="3" creationId="{793CF56B-04C7-2D42-958B-B9DCFBC0A6C6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23T14:45:35.4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2145 2144 24575,'-44'-44'0,"-1"0"0,4 3 0,10 9 0,21 23 0,1-1 0,-1 1 0,1-1 0,-5-4 0,0 1 0,-1-3 0,-6-5 0,2 2 0,-9-9 0,3 3 0,0 0 0,6 6 0,3 3 0,0 0 0,4 5 0,-1-3 0,3 5 0,4 2 0,0 1 0,2 3 0,-2-4 0,8 10 0,-9-11 0,6 7 0,-2-2 0,0 0 0,1 2 0,-1-2 0,-4-5 0,6 7 0,-9-8 0,1-1 0,8 9 0,-7-6 0,7 6 0,-8-9 0,-1 1 0,1-1 0,3 4 0,-1 0 0,1-1 0,-3-2 0,-1-1 0,1 1 0,-1-1 0,1 1 0,-1-1 0,1 1 0,-1-1 0,1 1 0,-1-1 0,-4-3 0,-1-3 0,-2-1 0,1 1 0,-5-5 0,2 2 0,-3-3 0,0 0 0,0 0 0,-1 0 0,-3-5 0,4 5 0,5 5 0,-2-2 0,1 2 0,-7-9 0,4 5 0,2 2 0,6 7 0,-3-4 0,5 4 0,1 3 0,-3-5 0,-3-2 0,4 5 0,0-2 0,2 3 0,-6-5 0,4 2 0,-4-3 0,4 5 0,0-2 0,-5-4 0,1 1 0,-4-4 0,4 4 0,1 2 0,0-2 0,-1 0 0,-3-3 0,2 2 0,-2-2 0,5 6 0,-5-6 0,1 1 0,-4-4 0,1 1 0,-4-5 0,5 6 0,-5-5 0,3 3 0,-7-7 0,2 2 0,5 5 0,4 4 0,5 5 0,-2-1 0,-1-2 0,0-1 0,0 1 0,-2-2 0,2 2 0,2 3 0,-3-4 0,5 4 0,-1 0 0,4 4 0,-1 0 0,1-1 0,-2 0 0,-1-3 0,1 2 0,-6-6 0,5 5 0,2 2 0,4 4 0,-1 0 0,-2-4 0,-1 1 0,1-1 0,-1 1 0,4 2 0,0 1 0,0 0 0,-4-4 0,1 1 0,-1-1 0,1 1 0,-1-1 0,1 1 0,-1-1 0,1 1 0,-1-1 0,1 1 0,-1-1 0,1 1 0,-1 0 0,1-1 0,-1 1 0,1-1 0,8 9 0,2 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23T14:46:14.0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0 142 24575,'0'52'0,"0"-1"0,0 19 0,0-34 0,0-17 0,0 0 0,0 0 0,0 0 0,0 0 0,0 0 0,0-1 0,0 1 0,0 0 0,0 0 0,0 0 0,0 0 0,0 0 0,0-6 0,0 0 0,0-1 0,0-1 0,0 6 0,0-5 0,0 5 0,0 2 0,0 0 0,0-8 0,0 5 0,0-3 0,0 4 0,0 2 0,0-9 0,0-1 0,0-9 0,0 0 0,0-9 0,0-1 0,0-3 0,0 1 0,0 7 0,0-11 0,0 3 0,0-4 0,0 7 0,0-7 0,0 4 0,0-4 0,0-2 0,0 0 0,0 0 0,0 0 0,0 0 0,0 0 0,0 0 0,0 0 0,0 0 0,0 0 0,0 1 0,0-1 0,0 6 0,0 0 0,0 1 0,0-7 0,0 0 0,0 0 0,0 0 0,0 0 0,0 8 0,0 3 0,0 8 0,0 0 0,0-9 0,0-1 0,0-9 0,0 0 0,0 0 0,0 0 0,0 8 0,0-5 0,0 13 0,0-13 0,0 5 0,0-8 0,0 0 0,0 0 0,0 9 0,0-7 0,0 6 0,0-8 0,0 9 0,0-7 0,0 23 0,0-4 0,0 17 0,0 0 0,0-6 0,0 0 0,0-1 0,0 7 0,0 0 0,0 0 0,0 0 0,0 2 0,0 4 0,0 26 0,0 25 0,0 17 0,0-37 0,0 1 0,0-1 0,0 0 0,0-2 0,0 0 0,0-3 0,0-1 0,0 38 0,0-10 0,0-8 0,0-11 0,0-2 0,0-5 0,0-14 0,0-10 0,0-16 0,0 1 0,0 6 0,0 0 0,0 0 0,0-7 0,0 1 0,0 0 0,0 6 0,0 0 0,0 0 0,0 0 0,0 0 0,0 0 0,0 0 0,0 0 0,0-7 0,0 1 0,0-1 0,0 7 0,0-8 0,0 6 0,0-13 0,0 9 0,0-1 0,0 7 0,0 0 0,0 0 0,0 0 0,0 0 0,0 0 0,0 0 0,0 0 0,0 0 0,0 0 0,0 0 0,0 0 0,0 0 0,0 0 0,0 0 0,0 0 0,0 0 0,0 0 0,0-7 0,0 1 0,0 2 0,0 10 0,0-10 0,0 4 0,0-2 0,0 8 0,0-4 0,0 4 0,0-4 0,0-2 0,0 0 0,0 0 0,0 0 0,0 0 0,0 0 0,0 0 0,0 0 0,0 0 0,0 0 0,0 0 0,0 0 0,0 0 0,0-6 0,0-1 0,0 1 0,0 6 0,0 0 0,0-7 0,0 1 0,0 0 0,0 6 0,0 0 0,0 0 0,0-9 0,0 7 0,0-6 0,0 7 0,0 1 0,0 0 0,0 0 0,0-6 0,0 0 0,0-1 0,0 7 0,0 0 0,0 0 0,0 0 0,0 0 0,0 0 0,0 0 0,0 0 0,0 0 0,0 0 0,0 0 0,0 0 0,0 0 0,0 0 0,0 0 0,0 0 0,0-9 0,0 7 0,0-6 0,0 8 0,0 0 0,0 0 0,0 0 0,0 0 0,0 0 0,0-9 0,0 7 0,0-7 0,0 1 0,0 6 0,0-7 0,0 9 0,0 0 0,0-8 0,0 6 0,0-15 0,0 6 0,0-8 0,0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23T14:58:07.6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24575,'70'40'0,"-1"0"0,-18-11 0,-6-3 0,3 2 0,-19-11 0,-4-3 0,-6-3 0,5 3 0,1 0 0,1 2 0,-7-5 0,-3-2 0,-5-3 0,5 3 0,3 3 0,0-2 0,3 3 0,-5-3 0,5 3 0,-3-3 0,3 3 0,2 1 0,0 0 0,-1-1 0,-3-2 0,-5-1 0,0-2 0,-4-2 0,6 4 0,-3-2 0,2 1 0,-7-3 0,-1-2 0,-2 0 0,9 4 0,-5-2 0,3 2 0,4 1 0,-4-1 0,5 2 0,-5-2 0,5 2 0,-3-1 0,1 0 0,2 2 0,-4-4 0,1 3 0,-4-4 0,4 2 0,1 1 0,1 2 0,2-1 0,7 5 0,-10-5 0,6 2 0,-4-1 0,-7-5 0,3 2 0,-5-3 0,5 3 0,-3-1 0,-3-2 0,0-1 0,-1 0 0,4 3 0,-2-2 0,0 0 0,2 1 0,0 1 0,5 2 0,0 0 0,3 2 0,3 2 0,-10-6 0,4 2 0,-3-1 0,-2-2 0,0 0 0,5 3 0,-5-2 0,3 1 0,-6-3 0,-1-2 0,6 5 0,-5-3 0,-2-2 0,0 0 0,0 1 0,2 1 0,1 0 0,0 0 0,0 0 0,-1 0 0,1 0 0,0 0 0,-1 0 0,1 0 0,0 0 0,-1 0 0,1 0 0,3 2 0,3 1 0,3 3 0,-3-3 0,-1 1 0,-2-2 0,3 2 0,-2-2 0,1 1 0,-2-1 0,0 0 0,4 2 0,0 0 0,-1 0 0,4 2 0,-7-4 0,0-1 0,-4-1 0,4 2 0,-3-1 0,3 0 0,-1 1 0,-1-2 0,1 2 0,1 0 0,-3-2 0,3 2 0,-1-1 0,-1 0 0,22 13 0,3 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23T14:58:53.3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1182 24575,'71'-41'0,"-21"13"0,-14 7 0,-13 7 0,0 1 0,0 0 0,-5 3 0,1-1 0,1-1 0,-1 1 0,4-2 0,-6 3 0,1-1 0,-5 4 0,6-4 0,3-1 0,-7 3 0,-3 2 0,6-3 0,3-3 0,2 0 0,-6 3 0,-2 1 0,2 0 0,2-3 0,-2 3 0,6-5 0,-6 5 0,3-2 0,-3 1 0,-2 1 0,2-1 0,-2 1 0,-1 1 0,-3 2 0,3-2 0,-3 1 0,8-4 0,-3 2 0,0 0 0,3-2 0,-2 1 0,4-2 0,-9 5 0,0 0 0,-1 1 0,3-2 0,0 0 0,1-1 0,2-1 0,-1 1 0,1-1 0,-2 2 0,-1 0 0,-3 1 0,3-1 0,-2 1 0,2-1 0,0 0 0,0 0 0,0-1 0,1 1 0,-1 0 0,0 0 0,0 0 0,1-1 0,-1 1 0,0 0 0,0 0 0,0 0 0,1-1 0,-1 1 0,0 0 0,0 0 0,1 0 0,-1-1 0,0 1 0,0 0 0,1 0 0,-1-1 0,0 1 0,0 0 0,0 0 0,1 0 0,-1-1 0,0 1 0,0 0 0,1 0 0,-1 0 0,-5 2 0,1 1 0,-1-1 0,5-2 0,1 0 0,-1-1 0,0 1 0,0 0 0,1 0 0,-1 0 0,-5 2 0,1 1 0,-1-1 0,5-2 0,1 0 0,-1 0 0,0-1 0,0 1 0,1 0 0,-1 0 0,0-1 0,0 1 0,0 0 0,1 0 0,-1 0 0,0-1 0,0 1 0,1 0 0,-1 0 0,0 0 0,0-1 0,1 1 0,-1 0 0,0 0 0,0 0 0,0-1 0,1 1 0,-1 0 0,0 0 0,-12 7 0,-14 7 0,-5 4 0,-1 1 0,10-7 0,-2 2 0,-5 2 0,1 1 0,-4 1 0,7-3 0,-2 0 0,2-1 0,-2 2 0,-2 1 0,0-1 0,-6 5 0,8-6 0,-2 2 0,1-2 0,-1 2 0,-2 1 0,2-1 0,-1 0 0,4-2 0,2-1 0,-2 1 0,1-1 0,-1 1 0,-3 1 0,-2 2 0,4-2 0,1-1 0,-2 1 0,-4 2 0,3-1 0,-1 0 0,2 0 0,3-3 0,-4 2 0,0 1 0,-7 4 0,-4 2 0,3-2 0,1 0 0,7-5 0,-3 3 0,-5 2 0,1 0 0,-1 0 0,4-2 0,2-2 0,3 0 0,2-2 0,-2 1 0,5-3 0,-4 2 0,-2 2 0,-1 1 0,-5 2 0,8-5 0,-4 3 0,10-6 0,-2 1 0,-4 3 0,-2 0 0,-1 2 0,4-3 0,2-2 0,-2 2 0,2-1 0,-5 3 0,0-1 0,-7 5 0,4-2 0,2-2 0,-2 1 0,3-1 0,0-1 0,-3 3 0,7-5 0,-3 2 0,5-3 0,-2 2 0,0-1 0,-4 3 0,-4 1 0,1 1 0,4-3 0,5-3 0,2-1 0,-6 4 0,2-2 0,-4 3 0,2-2 0,-2 2 0,1-1 0,5-3 0,-4 3 0,4-3 0,-4 2 0,3-1 0,-2 1 0,1-1 0,-2 2 0,3-2 0,-5 2 0,-2 2 0,-1 1 0,1-1 0,2-2 0,4-2 0,-5 4 0,6-4 0,-3 1 0,5-2 0,-4 2 0,-2 1 0,-9 5 0,1 0 0,3-2 0,4-3 0,1 0 0,5-3 0,-5 4 0,-1-1 0,3-1 0,-5 3 0,7-4 0,-2 1 0,3-2 0,-9 5 0,6-3 0,-9 6 0,-4 1 0,-51 30 0,25-15 0,0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23T14:59:04.5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24575,'51'0'0,"-1"0"0,26 0 0,-40 0 0,-17 0 0,-4 0 0,4 0 0,0 0 0,0 0 0,0 0 0,0 0 0,0 0 0,0 0 0,0 0 0,-7 0 0,1 0 0,-1 0 0,7 0 0,0 0 0,0 0 0,-4 0 0,4 0 0,2 0 0,11 0 0,4 0 0,-5 0 0,-1 0 0,1 0 0,-1 0 0,1 0 0,-1 0 0,-5 0 0,-2 0 0,9 0 0,-3 0 0,3 0 0,4 0 0,-4 0 0,-3 0 0,3 0 0,-3 0 0,3 0 0,-3 0 0,-3 0 0,-5 0 0,4 0 0,4 0 0,3 0 0,-2 0 0,1 0 0,1 0 0,6 0 0,6 0 0,0 0 0,9 0 0,-3 0 0,1 0 0,6 0 0,-4 0 0,10 0 0,2 0 0,-2 0 0,7 0 0,-7 0 0,9 0 0,-3 0 0,5 0 0,2 0 0,6 0 0,0 0 0,7 0 0,-7 0 0,7 0 0,-7 0 0,6 0 0,-6 0 0,-6 0 0,-6 0 0,-3 0 0,3 0 0,-5 0 0,-8 0 0,0 0 0,0 0 0,0 0 0,0 0 0,0 0 0,-1 0 0,-3 0 0,4 0 0,-6 0 0,6 0 0,6 0 0,-6 0 0,6 0 0,0 0 0,-4 0 0,4 0 0,-6 0 0,-6 0 0,1 0 0,-7 0 0,5 0 0,-5 0 0,5 0 0,-6 0 0,7 0 0,-7 0 0,13 0 0,-6 0 0,6 0 0,-13 0 0,6 0 0,-5 0 0,1 0 0,-2 0 0,-4 0 0,5 0 0,1 0 0,-2 0 0,-2 0 0,-10 0 0,4 0 0,-5 0 0,5 0 0,2 0 0,-4 0 0,4 0 0,-4 0 0,10 0 0,-4 0 0,-2 0 0,0 0 0,0 0 0,0 0 0,0 0 0,-1 0 0,1 0 0,0 0 0,0 0 0,0 0 0,0 0 0,-2 0 0,-4 0 0,1 0 0,-7 0 0,7 0 0,-5 0 0,3 0 0,-3 0 0,-9 0 0,-7 0 0,1 0 0,0 0 0,6 0 0,0 0 0,-1 0 0,-7 0 0,6 0 0,-7 0 0,9 0 0,0 0 0,-8 0 0,6 0 0,-7 0 0,9 0 0,0 0 0,0 0 0,0 0 0,-8 0 0,6 0 0,-7 0 0,9 0 0,0 0 0,-8 0 0,5 0 0,-5 0 0,8 0 0,0 0 0,0 0 0,-17 0 0,-4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23T14:59:44.2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23T15:04:42.2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A4C75-325B-9045-8A02-FC2361E774F9}" type="datetimeFigureOut">
              <a:rPr lang="en-US" altLang="zh-HK" smtClean="0"/>
              <a:t>1/12/2022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81DFA-BC3A-C74B-82FD-14D9DD331971}" type="slidenum">
              <a:rPr lang="en-US" altLang="zh-HK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48681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HK" altLang="en-US"/>
              <a:t>圓的直徑是什麼呢</a:t>
            </a:r>
            <a:r>
              <a:rPr lang="zh-TW" altLang="en-US"/>
              <a:t>？來，跟我一起探究吧！</a:t>
            </a:r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681DFA-BC3A-C74B-82FD-14D9DD331971}" type="slidenum">
              <a:rPr lang="en-US" altLang="zh-HK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53983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HK" altLang="en-US"/>
              <a:t>到底什麼是圓的直徑呢</a:t>
            </a:r>
            <a:r>
              <a:rPr lang="zh-TW" altLang="en-US"/>
              <a:t>？來，我們一起看一下圖</a:t>
            </a:r>
            <a:r>
              <a:rPr lang="en-US" altLang="zh-TW"/>
              <a:t>A</a:t>
            </a:r>
            <a:r>
              <a:rPr lang="zh-TW" altLang="en-US"/>
              <a:t>。各位想一想，圖</a:t>
            </a:r>
            <a:r>
              <a:rPr lang="en-US" altLang="zh-TW"/>
              <a:t>A</a:t>
            </a:r>
            <a:r>
              <a:rPr lang="zh-TW" altLang="en-US"/>
              <a:t>的紅線是否稱作直徑呢？顯然並不是。圓的直徑可以把圓正好分成</a:t>
            </a:r>
            <a:r>
              <a:rPr lang="zh-HK" altLang="en-US"/>
              <a:t>兩份相同的圖案</a:t>
            </a:r>
            <a:r>
              <a:rPr lang="zh-TW" altLang="en-US"/>
              <a:t>。可是圖</a:t>
            </a:r>
            <a:r>
              <a:rPr lang="en-US" altLang="zh-TW"/>
              <a:t>A</a:t>
            </a:r>
            <a:r>
              <a:rPr lang="zh-TW" altLang="en-US"/>
              <a:t>並沒有把這個圓分成完全相等的一半切開。</a:t>
            </a:r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681DFA-BC3A-C74B-82FD-14D9DD331971}" type="slidenum">
              <a:rPr lang="en-US" altLang="zh-HK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66246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HK" altLang="en-US"/>
              <a:t>好了</a:t>
            </a:r>
            <a:r>
              <a:rPr lang="zh-TW" altLang="en-US"/>
              <a:t>，我們現在知道了，圓的直徑不是兩條半徑隨意拼接而成的，他是一條線，而且是直線，把一個圓經過圓心分成兩分相同大小的圖形。讓我們看一下圖</a:t>
            </a:r>
            <a:r>
              <a:rPr lang="en-US" altLang="zh-TW"/>
              <a:t>B</a:t>
            </a:r>
            <a:r>
              <a:rPr lang="zh-TW" altLang="en-US"/>
              <a:t>，他是一個圓的直徑嗎？沒錯，他就是一條直徑，因為他已經完全把一個圓分成兩個完全相等的圖形了。</a:t>
            </a:r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681DFA-BC3A-C74B-82FD-14D9DD331971}" type="slidenum">
              <a:rPr lang="en-US" altLang="zh-HK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09942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HK" altLang="en-US"/>
              <a:t>謝謝</a:t>
            </a:r>
            <a:r>
              <a:rPr lang="zh-TW" altLang="en-US"/>
              <a:t>，我今天的分享到此結束，再見！</a:t>
            </a:r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681DFA-BC3A-C74B-82FD-14D9DD331971}" type="slidenum">
              <a:rPr lang="en-US" altLang="zh-HK" smtClean="0"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45887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customXml" Target="../ink/ink4.xml"/><Relationship Id="rId1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AD9D3E-678C-C047-AB9D-FFA501CDAD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HK" altLang="en-US"/>
              <a:t>圓的直徑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93CF56B-04C7-2D42-958B-B9DCFBC0A6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 dirty="0">
              <a:ea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38671750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58D54F-7098-764B-98A9-9D779EF51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>
                <a:solidFill>
                  <a:schemeClr val="tx1"/>
                </a:solidFill>
              </a:rPr>
              <a:t>什麼是圓的直徑呢</a:t>
            </a:r>
            <a:r>
              <a:rPr lang="zh-TW" altLang="en-US">
                <a:solidFill>
                  <a:schemeClr val="tx1"/>
                </a:solidFill>
              </a:rPr>
              <a:t>？</a:t>
            </a:r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43EE894-2365-6D46-B929-14290DFB9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5334" y="2190410"/>
            <a:ext cx="10178322" cy="1326899"/>
          </a:xfrm>
        </p:spPr>
        <p:txBody>
          <a:bodyPr>
            <a:normAutofit fontScale="92500" lnSpcReduction="20000"/>
          </a:bodyPr>
          <a:lstStyle/>
          <a:p>
            <a:r>
              <a:rPr lang="zh-HK" altLang="en-US"/>
              <a:t>圓的直徑是圓上的一點</a:t>
            </a:r>
            <a:r>
              <a:rPr lang="zh-TW" altLang="en-US"/>
              <a:t>，穿過圓心後，到</a:t>
            </a:r>
            <a:r>
              <a:rPr lang="zh-HK" altLang="en-US"/>
              <a:t>另外一點</a:t>
            </a:r>
            <a:r>
              <a:rPr lang="zh-TW" altLang="en-US"/>
              <a:t>。</a:t>
            </a:r>
            <a:endParaRPr lang="en-US" altLang="zh-TW"/>
          </a:p>
          <a:p>
            <a:r>
              <a:rPr lang="zh-TW" altLang="en-US"/>
              <a:t>那麼問題來了，如圖</a:t>
            </a:r>
            <a:r>
              <a:rPr lang="en-US" altLang="zh-TW"/>
              <a:t>A</a:t>
            </a:r>
            <a:r>
              <a:rPr lang="zh-TW" altLang="en-US"/>
              <a:t>，是否稱作圓的直徑呢？</a:t>
            </a:r>
            <a:endParaRPr lang="en-US" altLang="zh-TW"/>
          </a:p>
          <a:p>
            <a:r>
              <a:rPr lang="zh-TW" altLang="en-US"/>
              <a:t>如果你的答案是「是」，那麼很遺憾，你答錯了。因為圓的直徑是一條線把一個圓正好分成兩份相同的圖形。可是這個沒有把圓分成一半。</a:t>
            </a:r>
            <a:endParaRPr lang="zh-HK" altLang="en-US"/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6637FA5C-75DE-43F3-BA84-EE9D89D93CE3}"/>
              </a:ext>
            </a:extLst>
          </p:cNvPr>
          <p:cNvSpPr/>
          <p:nvPr/>
        </p:nvSpPr>
        <p:spPr>
          <a:xfrm>
            <a:off x="9100152" y="3476550"/>
            <a:ext cx="2377440" cy="2377440"/>
          </a:xfrm>
          <a:prstGeom prst="ellipse">
            <a:avLst/>
          </a:prstGeom>
          <a:solidFill>
            <a:schemeClr val="bg1">
              <a:alpha val="5000"/>
            </a:schemeClr>
          </a:solidFill>
          <a:ln w="18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筆跡 10">
                <a:extLst>
                  <a:ext uri="{FF2B5EF4-FFF2-40B4-BE49-F238E27FC236}">
                    <a16:creationId xmlns:a16="http://schemas.microsoft.com/office/drawing/2014/main" id="{EE800E61-7EC5-4B4A-859B-95B35C8C1ED1}"/>
                  </a:ext>
                </a:extLst>
              </p14:cNvPr>
              <p14:cNvContentPartPr/>
              <p14:nvPr/>
            </p14:nvContentPartPr>
            <p14:xfrm>
              <a:off x="10288872" y="4757868"/>
              <a:ext cx="772200" cy="772200"/>
            </p14:xfrm>
          </p:contentPart>
        </mc:Choice>
        <mc:Fallback xmlns="">
          <p:pic>
            <p:nvPicPr>
              <p:cNvPr id="11" name="筆跡 10">
                <a:extLst>
                  <a:ext uri="{FF2B5EF4-FFF2-40B4-BE49-F238E27FC236}">
                    <a16:creationId xmlns:a16="http://schemas.microsoft.com/office/drawing/2014/main" id="{EE800E61-7EC5-4B4A-859B-95B35C8C1ED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280232" y="4748868"/>
                <a:ext cx="789840" cy="78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" name="筆跡 12">
                <a:extLst>
                  <a:ext uri="{FF2B5EF4-FFF2-40B4-BE49-F238E27FC236}">
                    <a16:creationId xmlns:a16="http://schemas.microsoft.com/office/drawing/2014/main" id="{A7FBF5A1-C57B-F740-A0FB-A313C3890677}"/>
                  </a:ext>
                </a:extLst>
              </p14:cNvPr>
              <p14:cNvContentPartPr/>
              <p14:nvPr/>
            </p14:nvContentPartPr>
            <p14:xfrm>
              <a:off x="10294841" y="3518748"/>
              <a:ext cx="360" cy="1239120"/>
            </p14:xfrm>
          </p:contentPart>
        </mc:Choice>
        <mc:Fallback xmlns="">
          <p:pic>
            <p:nvPicPr>
              <p:cNvPr id="13" name="筆跡 12">
                <a:extLst>
                  <a:ext uri="{FF2B5EF4-FFF2-40B4-BE49-F238E27FC236}">
                    <a16:creationId xmlns:a16="http://schemas.microsoft.com/office/drawing/2014/main" id="{A7FBF5A1-C57B-F740-A0FB-A313C389067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285841" y="3510108"/>
                <a:ext cx="18000" cy="1256760"/>
              </a:xfrm>
              <a:prstGeom prst="rect">
                <a:avLst/>
              </a:prstGeom>
            </p:spPr>
          </p:pic>
        </mc:Fallback>
      </mc:AlternateContent>
      <p:sp>
        <p:nvSpPr>
          <p:cNvPr id="32" name="矩形 31">
            <a:extLst>
              <a:ext uri="{FF2B5EF4-FFF2-40B4-BE49-F238E27FC236}">
                <a16:creationId xmlns:a16="http://schemas.microsoft.com/office/drawing/2014/main" id="{C63E9DC5-6D07-4586-AD58-5BF1C75EECA0}"/>
              </a:ext>
            </a:extLst>
          </p:cNvPr>
          <p:cNvSpPr/>
          <p:nvPr/>
        </p:nvSpPr>
        <p:spPr>
          <a:xfrm rot="10800000" flipH="1" flipV="1">
            <a:off x="9397459" y="5994283"/>
            <a:ext cx="1782825" cy="491613"/>
          </a:xfrm>
          <a:prstGeom prst="rect">
            <a:avLst/>
          </a:prstGeom>
          <a:solidFill>
            <a:srgbClr val="000000">
              <a:alpha val="5000"/>
            </a:srgbClr>
          </a:solidFill>
          <a:ln w="18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r>
              <a:rPr lang="en-US">
                <a:solidFill>
                  <a:srgbClr val="000000"/>
                </a:solidFill>
              </a:rPr>
              <a:t>圖A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8" name="筆跡 17">
                <a:extLst>
                  <a:ext uri="{FF2B5EF4-FFF2-40B4-BE49-F238E27FC236}">
                    <a16:creationId xmlns:a16="http://schemas.microsoft.com/office/drawing/2014/main" id="{75CC6E35-5545-3745-9ECA-435550579858}"/>
                  </a:ext>
                </a:extLst>
              </p14:cNvPr>
              <p14:cNvContentPartPr/>
              <p14:nvPr/>
            </p14:nvContentPartPr>
            <p14:xfrm>
              <a:off x="9456290" y="4314390"/>
              <a:ext cx="754200" cy="435599"/>
            </p14:xfrm>
          </p:contentPart>
        </mc:Choice>
        <mc:Fallback xmlns="">
          <p:pic>
            <p:nvPicPr>
              <p:cNvPr id="18" name="筆跡 17">
                <a:extLst>
                  <a:ext uri="{FF2B5EF4-FFF2-40B4-BE49-F238E27FC236}">
                    <a16:creationId xmlns:a16="http://schemas.microsoft.com/office/drawing/2014/main" id="{75CC6E35-5545-3745-9ECA-43555057985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447290" y="4305750"/>
                <a:ext cx="771840" cy="4532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1" name="筆跡 20">
                <a:extLst>
                  <a:ext uri="{FF2B5EF4-FFF2-40B4-BE49-F238E27FC236}">
                    <a16:creationId xmlns:a16="http://schemas.microsoft.com/office/drawing/2014/main" id="{44509891-C495-FF45-B305-E44236B9CAB5}"/>
                  </a:ext>
                </a:extLst>
              </p14:cNvPr>
              <p14:cNvContentPartPr/>
              <p14:nvPr/>
            </p14:nvContentPartPr>
            <p14:xfrm>
              <a:off x="9413450" y="4736672"/>
              <a:ext cx="758880" cy="438480"/>
            </p14:xfrm>
          </p:contentPart>
        </mc:Choice>
        <mc:Fallback xmlns="">
          <p:pic>
            <p:nvPicPr>
              <p:cNvPr id="21" name="筆跡 20">
                <a:extLst>
                  <a:ext uri="{FF2B5EF4-FFF2-40B4-BE49-F238E27FC236}">
                    <a16:creationId xmlns:a16="http://schemas.microsoft.com/office/drawing/2014/main" id="{44509891-C495-FF45-B305-E44236B9CAB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404450" y="4728032"/>
                <a:ext cx="776520" cy="45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2" name="筆跡 21">
                <a:extLst>
                  <a:ext uri="{FF2B5EF4-FFF2-40B4-BE49-F238E27FC236}">
                    <a16:creationId xmlns:a16="http://schemas.microsoft.com/office/drawing/2014/main" id="{7BBFC4F4-7432-814D-8ADE-BA678DC2DC6B}"/>
                  </a:ext>
                </a:extLst>
              </p14:cNvPr>
              <p14:cNvContentPartPr/>
              <p14:nvPr/>
            </p14:nvContentPartPr>
            <p14:xfrm>
              <a:off x="7659530" y="4744592"/>
              <a:ext cx="2520720" cy="360"/>
            </p14:xfrm>
          </p:contentPart>
        </mc:Choice>
        <mc:Fallback xmlns="">
          <p:pic>
            <p:nvPicPr>
              <p:cNvPr id="22" name="筆跡 21">
                <a:extLst>
                  <a:ext uri="{FF2B5EF4-FFF2-40B4-BE49-F238E27FC236}">
                    <a16:creationId xmlns:a16="http://schemas.microsoft.com/office/drawing/2014/main" id="{7BBFC4F4-7432-814D-8ADE-BA678DC2DC6B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650530" y="4735952"/>
                <a:ext cx="253836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50" name="筆跡 49">
                <a:extLst>
                  <a:ext uri="{FF2B5EF4-FFF2-40B4-BE49-F238E27FC236}">
                    <a16:creationId xmlns:a16="http://schemas.microsoft.com/office/drawing/2014/main" id="{1FF261D2-171C-6341-94E4-02839B7FF8E3}"/>
                  </a:ext>
                </a:extLst>
              </p14:cNvPr>
              <p14:cNvContentPartPr/>
              <p14:nvPr/>
            </p14:nvContentPartPr>
            <p14:xfrm>
              <a:off x="5993450" y="-449488"/>
              <a:ext cx="360" cy="360"/>
            </p14:xfrm>
          </p:contentPart>
        </mc:Choice>
        <mc:Fallback xmlns="">
          <p:pic>
            <p:nvPicPr>
              <p:cNvPr id="50" name="筆跡 49">
                <a:extLst>
                  <a:ext uri="{FF2B5EF4-FFF2-40B4-BE49-F238E27FC236}">
                    <a16:creationId xmlns:a16="http://schemas.microsoft.com/office/drawing/2014/main" id="{1FF261D2-171C-6341-94E4-02839B7FF8E3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984450" y="-45812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82" name="文字方塊 81">
            <a:extLst>
              <a:ext uri="{FF2B5EF4-FFF2-40B4-BE49-F238E27FC236}">
                <a16:creationId xmlns:a16="http://schemas.microsoft.com/office/drawing/2014/main" id="{3F5FC148-A487-4537-BD99-DA3BDC01E948}"/>
              </a:ext>
            </a:extLst>
          </p:cNvPr>
          <p:cNvSpPr txBox="1"/>
          <p:nvPr/>
        </p:nvSpPr>
        <p:spPr>
          <a:xfrm>
            <a:off x="5679102" y="4226953"/>
            <a:ext cx="1800493" cy="1061829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 algn="ctr"/>
            <a:r>
              <a:rPr lang="zh-HK" altLang="en-US" sz="6300">
                <a:solidFill>
                  <a:srgbClr val="000000"/>
                </a:solidFill>
              </a:rPr>
              <a:t>圓心</a:t>
            </a:r>
          </a:p>
        </p:txBody>
      </p:sp>
    </p:spTree>
    <p:extLst>
      <p:ext uri="{BB962C8B-B14F-4D97-AF65-F5344CB8AC3E}">
        <p14:creationId xmlns:p14="http://schemas.microsoft.com/office/powerpoint/2010/main" val="28127253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4" grpId="0" animBg="1"/>
      <p:bldP spid="32" grpId="0" animBg="1"/>
      <p:bldP spid="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2A8C6C-A95F-A64E-89E2-65EF33958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/>
              <a:t>什麼是圓的直徑呢</a:t>
            </a:r>
            <a:r>
              <a:rPr lang="zh-TW" altLang="en-US"/>
              <a:t>？（續上頁）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43B2BB6-EF2C-D34C-B7CE-9D6C2AE54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HK" altLang="en-US"/>
              <a:t>圓的直徑不是兩條半徑</a:t>
            </a:r>
            <a:r>
              <a:rPr lang="zh-TW" altLang="en-US"/>
              <a:t>（我之後也會做一個</a:t>
            </a:r>
            <a:r>
              <a:rPr lang="en-US" altLang="zh-TW"/>
              <a:t>PPT</a:t>
            </a:r>
            <a:r>
              <a:rPr lang="zh-TW" altLang="en-US"/>
              <a:t>來介紹的）隨意拼接而成，是一條線正好把圓經過圓心分成兩個相同大小的圖形。</a:t>
            </a:r>
            <a:endParaRPr lang="en-US" altLang="zh-TW"/>
          </a:p>
          <a:p>
            <a:r>
              <a:rPr lang="zh-TW" altLang="en-US"/>
              <a:t>那麼圖</a:t>
            </a:r>
            <a:r>
              <a:rPr lang="en-US" altLang="zh-TW"/>
              <a:t>B</a:t>
            </a:r>
            <a:r>
              <a:rPr lang="zh-TW" altLang="en-US"/>
              <a:t>是一個圓的直徑嗎？</a:t>
            </a:r>
            <a:endParaRPr lang="en-US" altLang="zh-TW"/>
          </a:p>
          <a:p>
            <a:r>
              <a:rPr lang="zh-HK" altLang="en-US"/>
              <a:t>如果你的答案是</a:t>
            </a:r>
            <a:r>
              <a:rPr lang="zh-TW" altLang="en-US"/>
              <a:t>「是」，那麼恭喜你答對了。因為他已經把一個圓完完全全分成兩個一模一樣的圖形了。</a:t>
            </a:r>
            <a:endParaRPr lang="zh-HK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筆跡 6">
                <a:extLst>
                  <a:ext uri="{FF2B5EF4-FFF2-40B4-BE49-F238E27FC236}">
                    <a16:creationId xmlns:a16="http://schemas.microsoft.com/office/drawing/2014/main" id="{16EE970F-90C7-0942-93B0-156CBA0181DF}"/>
                  </a:ext>
                </a:extLst>
              </p14:cNvPr>
              <p14:cNvContentPartPr/>
              <p14:nvPr/>
            </p14:nvContentPartPr>
            <p14:xfrm>
              <a:off x="8171450" y="1667312"/>
              <a:ext cx="360" cy="360"/>
            </p14:xfrm>
          </p:contentPart>
        </mc:Choice>
        <mc:Fallback xmlns="">
          <p:pic>
            <p:nvPicPr>
              <p:cNvPr id="7" name="筆跡 6">
                <a:extLst>
                  <a:ext uri="{FF2B5EF4-FFF2-40B4-BE49-F238E27FC236}">
                    <a16:creationId xmlns:a16="http://schemas.microsoft.com/office/drawing/2014/main" id="{16EE970F-90C7-0942-93B0-156CBA0181D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62450" y="1658312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18" name="圖形 18" descr="禁止標誌">
            <a:extLst>
              <a:ext uri="{FF2B5EF4-FFF2-40B4-BE49-F238E27FC236}">
                <a16:creationId xmlns:a16="http://schemas.microsoft.com/office/drawing/2014/main" id="{D4998EA3-4205-024C-9D96-18AFA33A46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733904">
            <a:off x="9746088" y="3592562"/>
            <a:ext cx="2388468" cy="2388468"/>
          </a:xfrm>
          <a:prstGeom prst="rect">
            <a:avLst/>
          </a:prstGeom>
        </p:spPr>
      </p:pic>
      <p:sp>
        <p:nvSpPr>
          <p:cNvPr id="19" name="文字方塊 18">
            <a:extLst>
              <a:ext uri="{FF2B5EF4-FFF2-40B4-BE49-F238E27FC236}">
                <a16:creationId xmlns:a16="http://schemas.microsoft.com/office/drawing/2014/main" id="{8EBFBA20-878C-3C40-86E5-B91DC238BAF5}"/>
              </a:ext>
            </a:extLst>
          </p:cNvPr>
          <p:cNvSpPr txBox="1"/>
          <p:nvPr/>
        </p:nvSpPr>
        <p:spPr>
          <a:xfrm>
            <a:off x="10363200" y="5921617"/>
            <a:ext cx="1828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HK" altLang="en-US" sz="3000"/>
              <a:t>圖</a:t>
            </a:r>
            <a:r>
              <a:rPr lang="en-US" altLang="zh-HK" sz="3000"/>
              <a:t>B</a:t>
            </a:r>
            <a:endParaRPr lang="zh-HK" altLang="en-US" sz="3000"/>
          </a:p>
        </p:txBody>
      </p:sp>
    </p:spTree>
    <p:extLst>
      <p:ext uri="{BB962C8B-B14F-4D97-AF65-F5344CB8AC3E}">
        <p14:creationId xmlns:p14="http://schemas.microsoft.com/office/powerpoint/2010/main" val="11122877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59CA4D-0F65-2047-B23E-5AE940A782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HK" altLang="en-US"/>
              <a:t>多謝</a:t>
            </a:r>
            <a:r>
              <a:rPr lang="zh-TW" altLang="en-US"/>
              <a:t>！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3FF9A02-F068-4C40-B3E5-56CDA121A1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42AD890F-3DBD-4981-8202-FBC216032865}"/>
              </a:ext>
            </a:extLst>
          </p:cNvPr>
          <p:cNvSpPr txBox="1"/>
          <p:nvPr/>
        </p:nvSpPr>
        <p:spPr>
          <a:xfrm>
            <a:off x="3299853" y="1041235"/>
            <a:ext cx="5439932" cy="103105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HK" sz="6100">
                <a:gradFill>
                  <a:gsLst>
                    <a:gs pos="1000">
                      <a:srgbClr val="7FC83F"/>
                    </a:gs>
                    <a:gs pos="18000">
                      <a:srgbClr val="489CD1"/>
                    </a:gs>
                    <a:gs pos="36000">
                      <a:srgbClr val="9B2486"/>
                    </a:gs>
                    <a:gs pos="52000">
                      <a:srgbClr val="D33634"/>
                    </a:gs>
                    <a:gs pos="68000">
                      <a:srgbClr val="E93668"/>
                    </a:gs>
                    <a:gs pos="83000">
                      <a:srgbClr val="E46C33"/>
                    </a:gs>
                    <a:gs pos="95000">
                      <a:srgbClr val="F5C248"/>
                    </a:gs>
                  </a:gsLst>
                </a:gradFill>
              </a:rPr>
              <a:t>Thank</a:t>
            </a:r>
            <a:r>
              <a:rPr lang="en-GB" altLang="zh-HK" sz="6100">
                <a:gradFill>
                  <a:gsLst>
                    <a:gs pos="1000">
                      <a:srgbClr val="7FC83F"/>
                    </a:gs>
                    <a:gs pos="18000">
                      <a:srgbClr val="489CD1"/>
                    </a:gs>
                    <a:gs pos="36000">
                      <a:srgbClr val="9B2486"/>
                    </a:gs>
                    <a:gs pos="52000">
                      <a:srgbClr val="D33634"/>
                    </a:gs>
                    <a:gs pos="68000">
                      <a:srgbClr val="E93668"/>
                    </a:gs>
                    <a:gs pos="83000">
                      <a:srgbClr val="E46C33"/>
                    </a:gs>
                    <a:gs pos="95000">
                      <a:srgbClr val="F5C248"/>
                    </a:gs>
                  </a:gsLst>
                </a:gradFill>
              </a:rPr>
              <a:t> </a:t>
            </a:r>
            <a:r>
              <a:rPr lang="en-US" altLang="zh-TW" sz="6100">
                <a:gradFill>
                  <a:gsLst>
                    <a:gs pos="1000">
                      <a:srgbClr val="7FC83F"/>
                    </a:gs>
                    <a:gs pos="18000">
                      <a:srgbClr val="489CD1"/>
                    </a:gs>
                    <a:gs pos="36000">
                      <a:srgbClr val="9B2486"/>
                    </a:gs>
                    <a:gs pos="52000">
                      <a:srgbClr val="D33634"/>
                    </a:gs>
                    <a:gs pos="68000">
                      <a:srgbClr val="E93668"/>
                    </a:gs>
                    <a:gs pos="83000">
                      <a:srgbClr val="E46C33"/>
                    </a:gs>
                    <a:gs pos="95000">
                      <a:srgbClr val="F5C248"/>
                    </a:gs>
                  </a:gsLst>
                </a:gradFill>
              </a:rPr>
              <a:t>Y</a:t>
            </a:r>
            <a:r>
              <a:rPr lang="en-US" altLang="zh-HK" sz="6100">
                <a:gradFill>
                  <a:gsLst>
                    <a:gs pos="1000">
                      <a:srgbClr val="7FC83F"/>
                    </a:gs>
                    <a:gs pos="18000">
                      <a:srgbClr val="489CD1"/>
                    </a:gs>
                    <a:gs pos="36000">
                      <a:srgbClr val="9B2486"/>
                    </a:gs>
                    <a:gs pos="52000">
                      <a:srgbClr val="D33634"/>
                    </a:gs>
                    <a:gs pos="68000">
                      <a:srgbClr val="E93668"/>
                    </a:gs>
                    <a:gs pos="83000">
                      <a:srgbClr val="E46C33"/>
                    </a:gs>
                    <a:gs pos="95000">
                      <a:srgbClr val="F5C248"/>
                    </a:gs>
                  </a:gsLst>
                </a:gradFill>
              </a:rPr>
              <a:t>ou!</a:t>
            </a:r>
          </a:p>
        </p:txBody>
      </p:sp>
      <p:sp>
        <p:nvSpPr>
          <p:cNvPr id="96" name="文字方塊 95">
            <a:extLst>
              <a:ext uri="{FF2B5EF4-FFF2-40B4-BE49-F238E27FC236}">
                <a16:creationId xmlns:a16="http://schemas.microsoft.com/office/drawing/2014/main" id="{C5010996-37DB-0744-BDC7-9649E7B87F9A}"/>
              </a:ext>
            </a:extLst>
          </p:cNvPr>
          <p:cNvSpPr txBox="1"/>
          <p:nvPr/>
        </p:nvSpPr>
        <p:spPr>
          <a:xfrm>
            <a:off x="3299853" y="4189710"/>
            <a:ext cx="5439932" cy="103105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HK" sz="6100">
                <a:gradFill>
                  <a:gsLst>
                    <a:gs pos="1000">
                      <a:srgbClr val="7FC83F"/>
                    </a:gs>
                    <a:gs pos="18000">
                      <a:srgbClr val="489CD1"/>
                    </a:gs>
                    <a:gs pos="36000">
                      <a:srgbClr val="9B2486"/>
                    </a:gs>
                    <a:gs pos="52000">
                      <a:srgbClr val="D33634"/>
                    </a:gs>
                    <a:gs pos="68000">
                      <a:srgbClr val="E93668"/>
                    </a:gs>
                    <a:gs pos="83000">
                      <a:srgbClr val="E46C33"/>
                    </a:gs>
                    <a:gs pos="95000">
                      <a:srgbClr val="F5C248"/>
                    </a:gs>
                  </a:gsLst>
                </a:gradFill>
              </a:rPr>
              <a:t>Thank</a:t>
            </a:r>
            <a:r>
              <a:rPr lang="en-GB" altLang="zh-HK" sz="6100">
                <a:gradFill>
                  <a:gsLst>
                    <a:gs pos="1000">
                      <a:srgbClr val="7FC83F"/>
                    </a:gs>
                    <a:gs pos="18000">
                      <a:srgbClr val="489CD1"/>
                    </a:gs>
                    <a:gs pos="36000">
                      <a:srgbClr val="9B2486"/>
                    </a:gs>
                    <a:gs pos="52000">
                      <a:srgbClr val="D33634"/>
                    </a:gs>
                    <a:gs pos="68000">
                      <a:srgbClr val="E93668"/>
                    </a:gs>
                    <a:gs pos="83000">
                      <a:srgbClr val="E46C33"/>
                    </a:gs>
                    <a:gs pos="95000">
                      <a:srgbClr val="F5C248"/>
                    </a:gs>
                  </a:gsLst>
                </a:gradFill>
              </a:rPr>
              <a:t> </a:t>
            </a:r>
            <a:r>
              <a:rPr lang="en-US" altLang="zh-TW" sz="6100">
                <a:gradFill>
                  <a:gsLst>
                    <a:gs pos="1000">
                      <a:srgbClr val="7FC83F"/>
                    </a:gs>
                    <a:gs pos="18000">
                      <a:srgbClr val="489CD1"/>
                    </a:gs>
                    <a:gs pos="36000">
                      <a:srgbClr val="9B2486"/>
                    </a:gs>
                    <a:gs pos="52000">
                      <a:srgbClr val="D33634"/>
                    </a:gs>
                    <a:gs pos="68000">
                      <a:srgbClr val="E93668"/>
                    </a:gs>
                    <a:gs pos="83000">
                      <a:srgbClr val="E46C33"/>
                    </a:gs>
                    <a:gs pos="95000">
                      <a:srgbClr val="F5C248"/>
                    </a:gs>
                  </a:gsLst>
                </a:gradFill>
              </a:rPr>
              <a:t>Y</a:t>
            </a:r>
            <a:r>
              <a:rPr lang="en-US" altLang="zh-HK" sz="6100">
                <a:gradFill>
                  <a:gsLst>
                    <a:gs pos="1000">
                      <a:srgbClr val="7FC83F"/>
                    </a:gs>
                    <a:gs pos="18000">
                      <a:srgbClr val="489CD1"/>
                    </a:gs>
                    <a:gs pos="36000">
                      <a:srgbClr val="9B2486"/>
                    </a:gs>
                    <a:gs pos="52000">
                      <a:srgbClr val="D33634"/>
                    </a:gs>
                    <a:gs pos="68000">
                      <a:srgbClr val="E93668"/>
                    </a:gs>
                    <a:gs pos="83000">
                      <a:srgbClr val="E46C33"/>
                    </a:gs>
                    <a:gs pos="95000">
                      <a:srgbClr val="F5C248"/>
                    </a:gs>
                  </a:gsLst>
                </a:gradFill>
              </a:rPr>
              <a:t>ou!</a:t>
            </a:r>
          </a:p>
        </p:txBody>
      </p:sp>
      <p:pic>
        <p:nvPicPr>
          <p:cNvPr id="114" name="圖形 114" descr="滑稽的臉 (無填滿)">
            <a:extLst>
              <a:ext uri="{FF2B5EF4-FFF2-40B4-BE49-F238E27FC236}">
                <a16:creationId xmlns:a16="http://schemas.microsoft.com/office/drawing/2014/main" id="{14E6D7A7-CCFE-0C45-B018-6F7FDF8943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381092" y="1917417"/>
            <a:ext cx="3100984" cy="3100984"/>
          </a:xfrm>
          <a:prstGeom prst="rect">
            <a:avLst/>
          </a:prstGeom>
        </p:spPr>
      </p:pic>
      <p:pic>
        <p:nvPicPr>
          <p:cNvPr id="115" name="圖形 115" descr="滑稽的臉 (無填滿)">
            <a:extLst>
              <a:ext uri="{FF2B5EF4-FFF2-40B4-BE49-F238E27FC236}">
                <a16:creationId xmlns:a16="http://schemas.microsoft.com/office/drawing/2014/main" id="{415D969B-CAD4-5C4F-AFE2-96E6067FE1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39785" y="1917417"/>
            <a:ext cx="3100985" cy="310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2874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徽章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ABD2FEC189E442A84E449BCDA73952" ma:contentTypeVersion="10" ma:contentTypeDescription="Create a new document." ma:contentTypeScope="" ma:versionID="fff680cc533d76f85c135378effa950b">
  <xsd:schema xmlns:xsd="http://www.w3.org/2001/XMLSchema" xmlns:xs="http://www.w3.org/2001/XMLSchema" xmlns:p="http://schemas.microsoft.com/office/2006/metadata/properties" xmlns:ns2="d23efb68-9548-429a-ae6a-f6280aedaf09" targetNamespace="http://schemas.microsoft.com/office/2006/metadata/properties" ma:root="true" ma:fieldsID="c272b4bd1a096f45e242b3b48cfaf78c" ns2:_="">
    <xsd:import namespace="d23efb68-9548-429a-ae6a-f6280aedaf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3efb68-9548-429a-ae6a-f6280aedaf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1D4AF9-4BD6-497E-9881-740F0548F2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21268C-8D91-460A-A3C5-A6AF1E88AB8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28468F4-401C-46B5-94B6-358F6DC067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3efb68-9548-429a-ae6a-f6280aeda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寬螢幕</PresentationFormat>
  <Slides>4</Slides>
  <Notes>4</Notes>
  <HiddenSlides>0</HiddenSlide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徽章</vt:lpstr>
      <vt:lpstr>圓的直徑</vt:lpstr>
      <vt:lpstr>什麼是圓的直徑呢？</vt:lpstr>
      <vt:lpstr>什麼是圓的直徑呢？（續上頁）</vt:lpstr>
      <vt:lpstr>多謝！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fcs-邵梓翔同學</dc:creator>
  <cp:revision>10</cp:revision>
  <dcterms:created xsi:type="dcterms:W3CDTF">2021-12-20T04:31:58Z</dcterms:created>
  <dcterms:modified xsi:type="dcterms:W3CDTF">2022-01-12T10:30:11Z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0x0101003EABD2FEC189E442A84E449BCDA73952</vt:lpwstr>
  </property>
</Properties>
</file>