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revisionInfo.xml" ContentType="application/vnd.ms-powerpoint.revisioninfo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7" r:id="rId3"/>
    <p:sldId id="277" r:id="rId4"/>
    <p:sldId id="279" r:id="rId5"/>
    <p:sldId id="278" r:id="rId6"/>
    <p:sldId id="258" r:id="rId7"/>
    <p:sldId id="259" r:id="rId8"/>
    <p:sldId id="266" r:id="rId9"/>
    <p:sldId id="267" r:id="rId10"/>
    <p:sldId id="270" r:id="rId11"/>
    <p:sldId id="261" r:id="rId12"/>
    <p:sldId id="272" r:id="rId13"/>
    <p:sldId id="262" r:id="rId14"/>
    <p:sldId id="274" r:id="rId15"/>
    <p:sldId id="263" r:id="rId16"/>
    <p:sldId id="275" r:id="rId17"/>
    <p:sldId id="264" r:id="rId18"/>
    <p:sldId id="276" r:id="rId19"/>
    <p:sldId id="265" r:id="rId20"/>
    <p:sldId id="273" r:id="rId21"/>
    <p:sldId id="281" r:id="rId22"/>
    <p:sldId id="282" r:id="rId23"/>
    <p:sldId id="283" r:id="rId24"/>
    <p:sldId id="287" r:id="rId25"/>
    <p:sldId id="288" r:id="rId26"/>
    <p:sldId id="289" r:id="rId27"/>
    <p:sldId id="294" r:id="rId28"/>
    <p:sldId id="291" r:id="rId29"/>
    <p:sldId id="290" r:id="rId30"/>
    <p:sldId id="285" r:id="rId31"/>
    <p:sldId id="286" r:id="rId32"/>
    <p:sldId id="293" r:id="rId33"/>
    <p:sldId id="280" r:id="rId34"/>
    <p:sldId id="292" r:id="rId35"/>
    <p:sldId id="2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23416;&#26657;\&#23560;&#30740;\&#31532;&#20108;&#38988;&#22294;&#34920;(Henry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mainserver\users\6e\!6e&#21516;&#23416;&#20849;&#36890;&#36039;&#26009;&#22846;\&#23560;&#38988;&#30740;&#32722;\&#31532;&#19977;&#32068;\&#31532;&#19977;&#3898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mainserver\users\6e\!6e&#21516;&#23416;&#20849;&#36890;&#36039;&#26009;&#22846;\&#23560;&#38988;&#30740;&#32722;\&#31532;&#19977;&#32068;\&#31532;&#19977;&#3898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mainserver\users\6e\!6e&#21516;&#23416;&#20849;&#36890;&#36039;&#26009;&#22846;\&#23560;&#38988;&#30740;&#32722;\&#31532;&#19977;&#32068;\&#22294;&#34920;&#2223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416;&#26657;\&#23560;&#30740;\&#22294;&#34920;\&#22294;&#34920;&#22235;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&#27963;&#38913;&#31807;2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&#27963;&#38913;&#31807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pH值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陸羽茶包</c:v>
                </c:pt>
                <c:pt idx="1">
                  <c:v>御若茶包</c:v>
                </c:pt>
                <c:pt idx="2">
                  <c:v>佳之選茶包</c:v>
                </c:pt>
                <c:pt idx="3">
                  <c:v>Lipton茶包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29-4B0A-91EA-40D88E071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98336"/>
        <c:axId val="105199872"/>
      </c:barChart>
      <c:catAx>
        <c:axId val="105198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5199872"/>
        <c:crosses val="autoZero"/>
        <c:auto val="1"/>
        <c:lblAlgn val="ctr"/>
        <c:lblOffset val="100"/>
        <c:noMultiLvlLbl val="0"/>
      </c:catAx>
      <c:valAx>
        <c:axId val="1051998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dirty="0"/>
                  <a:t>pH</a:t>
                </a:r>
                <a:r>
                  <a:rPr lang="zh-TW" altLang="en-US" dirty="0"/>
                  <a:t>值</a:t>
                </a:r>
              </a:p>
            </c:rich>
          </c:tx>
          <c:layout>
            <c:manualLayout>
              <c:xMode val="edge"/>
              <c:yMode val="edge"/>
              <c:x val="1.6975308641975318E-2"/>
              <c:y val="0.3181419510061242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5198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62" b="0" i="0" u="none" strike="noStrike" baseline="0" dirty="0"/>
              <a:t>同學認為色澤比較吸引的茶</a:t>
            </a:r>
            <a:endParaRPr lang="en-US" altLang="zh-HK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9-4087-9969-FA64B12C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18592"/>
        <c:axId val="21524480"/>
      </c:barChart>
      <c:catAx>
        <c:axId val="215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1524480"/>
        <c:crosses val="autoZero"/>
        <c:auto val="1"/>
        <c:lblAlgn val="ctr"/>
        <c:lblOffset val="100"/>
        <c:noMultiLvlLbl val="0"/>
      </c:catAx>
      <c:valAx>
        <c:axId val="2152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151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62" b="0" i="0" u="none" strike="noStrike" baseline="0" dirty="0"/>
              <a:t>老師認為色澤比較吸引的茶</a:t>
            </a:r>
            <a:endParaRPr lang="en-US" altLang="zh-HK" dirty="0"/>
          </a:p>
        </c:rich>
      </c:tx>
      <c:layout>
        <c:manualLayout>
          <c:xMode val="edge"/>
          <c:yMode val="edge"/>
          <c:x val="0.3390609206163303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253086419753091E-2"/>
          <c:y val="0.12034733158355206"/>
          <c:w val="0.94577160493827173"/>
          <c:h val="0.77268044619422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9-4087-9969-FA64B12C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52224"/>
        <c:axId val="21653760"/>
      </c:barChart>
      <c:catAx>
        <c:axId val="216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1653760"/>
        <c:crosses val="autoZero"/>
        <c:auto val="1"/>
        <c:lblAlgn val="ctr"/>
        <c:lblOffset val="100"/>
        <c:noMultiLvlLbl val="0"/>
      </c:catAx>
      <c:valAx>
        <c:axId val="2165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16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62" b="0" i="0" u="none" strike="noStrike" baseline="0" dirty="0"/>
              <a:t>同學認為味道比較好的茶</a:t>
            </a:r>
            <a:endParaRPr lang="en-US" altLang="zh-HK" dirty="0"/>
          </a:p>
        </c:rich>
      </c:tx>
      <c:layout>
        <c:manualLayout>
          <c:xMode val="edge"/>
          <c:yMode val="edge"/>
          <c:x val="0.3316593809095758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253086419753091E-2"/>
          <c:y val="0.12034733158355206"/>
          <c:w val="0.94577160493827173"/>
          <c:h val="0.77268044619422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9-4087-9969-FA64B12C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91392"/>
        <c:axId val="22221568"/>
      </c:barChart>
      <c:catAx>
        <c:axId val="216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2221568"/>
        <c:crosses val="autoZero"/>
        <c:auto val="1"/>
        <c:lblAlgn val="ctr"/>
        <c:lblOffset val="100"/>
        <c:noMultiLvlLbl val="0"/>
      </c:catAx>
      <c:valAx>
        <c:axId val="2222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169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62" b="0" i="0" u="none" strike="noStrike" baseline="0" dirty="0"/>
              <a:t>老師認為味道比較好的茶</a:t>
            </a:r>
            <a:endParaRPr lang="en-US" altLang="zh-HK" dirty="0"/>
          </a:p>
        </c:rich>
      </c:tx>
      <c:layout>
        <c:manualLayout>
          <c:xMode val="edge"/>
          <c:yMode val="edge"/>
          <c:x val="0.3316593809095758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253086419753091E-2"/>
          <c:y val="0.12034733158355206"/>
          <c:w val="0.94577160493827173"/>
          <c:h val="0.77268044619422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9-4087-9969-FA64B12C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87872"/>
        <c:axId val="22289408"/>
      </c:barChart>
      <c:catAx>
        <c:axId val="2228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2289408"/>
        <c:crosses val="autoZero"/>
        <c:auto val="1"/>
        <c:lblAlgn val="ctr"/>
        <c:lblOffset val="100"/>
        <c:noMultiLvlLbl val="0"/>
      </c:catAx>
      <c:valAx>
        <c:axId val="2228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228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zh-TW" sz="2000"/>
              <a:t>飲茶的習慣</a:t>
            </a:r>
            <a:endParaRPr lang="en-US" sz="200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4D-4D8B-84D9-CCF470BC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378240"/>
        <c:axId val="136379776"/>
      </c:barChart>
      <c:catAx>
        <c:axId val="13637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379776"/>
        <c:crosses val="autoZero"/>
        <c:auto val="1"/>
        <c:lblAlgn val="ctr"/>
        <c:lblOffset val="100"/>
        <c:noMultiLvlLbl val="0"/>
      </c:catAx>
      <c:valAx>
        <c:axId val="13637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37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標楷體" pitchFamily="65" charset="-120"/>
          <a:ea typeface="標楷體" pitchFamily="65" charset="-120"/>
        </a:defRPr>
      </a:pPr>
      <a:endParaRPr lang="zh-H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zh-TW" sz="2000"/>
              <a:t>飲茶的習慣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828235776205099E-2"/>
          <c:y val="0.21058988838822518"/>
          <c:w val="0.91725525307924094"/>
          <c:h val="0.613423112832804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4D-4D8B-84D9-CCF470BC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27616"/>
        <c:axId val="20929152"/>
      </c:barChart>
      <c:catAx>
        <c:axId val="2092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29152"/>
        <c:crosses val="autoZero"/>
        <c:auto val="1"/>
        <c:lblAlgn val="ctr"/>
        <c:lblOffset val="100"/>
        <c:noMultiLvlLbl val="0"/>
      </c:catAx>
      <c:valAx>
        <c:axId val="2092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2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標楷體" pitchFamily="65" charset="-120"/>
          <a:ea typeface="標楷體" pitchFamily="65" charset="-120"/>
        </a:defRPr>
      </a:pPr>
      <a:endParaRPr lang="zh-H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被訪者最喜歡的茶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Sheet1!$A$1:$A$6</c:f>
              <c:strCache>
                <c:ptCount val="6"/>
                <c:pt idx="0">
                  <c:v>普洱</c:v>
                </c:pt>
                <c:pt idx="1">
                  <c:v>鐵觀音</c:v>
                </c:pt>
                <c:pt idx="2">
                  <c:v>水仙</c:v>
                </c:pt>
                <c:pt idx="3">
                  <c:v>壽眉</c:v>
                </c:pt>
                <c:pt idx="4">
                  <c:v>日本綠茶</c:v>
                </c:pt>
                <c:pt idx="5">
                  <c:v>其他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B-4A50-8A9F-70A5A5854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58112"/>
        <c:axId val="97473280"/>
      </c:barChart>
      <c:catAx>
        <c:axId val="9365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標楷體" pitchFamily="65" charset="-120"/>
                <a:ea typeface="標楷體" pitchFamily="65" charset="-120"/>
              </a:defRPr>
            </a:pPr>
            <a:endParaRPr lang="zh-HK"/>
          </a:p>
        </c:txPr>
        <c:crossAx val="97473280"/>
        <c:crosses val="autoZero"/>
        <c:auto val="1"/>
        <c:lblAlgn val="ctr"/>
        <c:lblOffset val="100"/>
        <c:noMultiLvlLbl val="0"/>
      </c:catAx>
      <c:valAx>
        <c:axId val="97473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3658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sz="1800" b="1" i="0" baseline="0"/>
              <a:t>被訪者最喜歡的茶</a:t>
            </a:r>
            <a:endParaRPr lang="zh-TW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invertIfNegative val="0"/>
          <c:cat>
            <c:multiLvlStrRef>
              <c:f>Sheet1!$A$1:$A$6</c:f>
            </c:multiLvlStrRef>
          </c:cat>
          <c:val>
            <c:numRef>
              <c:f>Sheet1!$B$1:$B$6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C1-4A0C-B1F3-DC4B2AC9EE6C}"/>
            </c:ext>
          </c:extLst>
        </c:ser>
        <c:ser>
          <c:idx val="0"/>
          <c:order val="0"/>
          <c:invertIfNegative val="0"/>
          <c:cat>
            <c:strRef>
              <c:f>[Book1]Sheet1!$A$1:$A$5</c:f>
              <c:strCache>
                <c:ptCount val="5"/>
                <c:pt idx="0">
                  <c:v>普洱</c:v>
                </c:pt>
                <c:pt idx="1">
                  <c:v>鐵觀音</c:v>
                </c:pt>
                <c:pt idx="2">
                  <c:v>水仙</c:v>
                </c:pt>
                <c:pt idx="3">
                  <c:v>壽眉</c:v>
                </c:pt>
                <c:pt idx="4">
                  <c:v>其他</c:v>
                </c:pt>
              </c:strCache>
            </c:strRef>
          </c:cat>
          <c:val>
            <c:numRef>
              <c:f>[Book1]Sheet1!$B$1:$B$5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C1-4A0C-B1F3-DC4B2AC9E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16544"/>
        <c:axId val="97518336"/>
      </c:barChart>
      <c:catAx>
        <c:axId val="9751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7518336"/>
        <c:crosses val="autoZero"/>
        <c:auto val="1"/>
        <c:lblAlgn val="ctr"/>
        <c:lblOffset val="100"/>
        <c:noMultiLvlLbl val="0"/>
      </c:catAx>
      <c:valAx>
        <c:axId val="97518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751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標楷體" pitchFamily="65" charset="-120"/>
                <a:ea typeface="標楷體" pitchFamily="65" charset="-120"/>
              </a:defRPr>
            </a:pPr>
            <a:r>
              <a:rPr lang="zh-TW" sz="2000" dirty="0">
                <a:latin typeface="標楷體" pitchFamily="65" charset="-120"/>
                <a:ea typeface="標楷體" pitchFamily="65" charset="-120"/>
              </a:rPr>
              <a:t>被訪者通常在哪一個時間喝茶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Sheet1!$A$1:$A$5</c:f>
              <c:strCache>
                <c:ptCount val="5"/>
                <c:pt idx="0">
                  <c:v>早上</c:v>
                </c:pt>
                <c:pt idx="1">
                  <c:v>中午</c:v>
                </c:pt>
                <c:pt idx="2">
                  <c:v>下午</c:v>
                </c:pt>
                <c:pt idx="3">
                  <c:v>晚上</c:v>
                </c:pt>
                <c:pt idx="4">
                  <c:v>無定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E-43AD-93E6-7C1FB0151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48160"/>
        <c:axId val="97549696"/>
      </c:barChart>
      <c:catAx>
        <c:axId val="9754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HK"/>
          </a:p>
        </c:txPr>
        <c:crossAx val="97549696"/>
        <c:crosses val="autoZero"/>
        <c:auto val="1"/>
        <c:lblAlgn val="ctr"/>
        <c:lblOffset val="100"/>
        <c:noMultiLvlLbl val="0"/>
      </c:catAx>
      <c:valAx>
        <c:axId val="97549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754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標楷體" pitchFamily="65" charset="-120"/>
                <a:ea typeface="標楷體" pitchFamily="65" charset="-120"/>
              </a:defRPr>
            </a:pPr>
            <a:r>
              <a:rPr lang="zh-TW" sz="2000" dirty="0">
                <a:latin typeface="標楷體" pitchFamily="65" charset="-120"/>
                <a:ea typeface="標楷體" pitchFamily="65" charset="-120"/>
              </a:rPr>
              <a:t>被訪者通常在哪一個時間喝茶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Sheet1!$A$1:$A$5</c:f>
              <c:strCache>
                <c:ptCount val="5"/>
                <c:pt idx="0">
                  <c:v>早上</c:v>
                </c:pt>
                <c:pt idx="1">
                  <c:v>中午</c:v>
                </c:pt>
                <c:pt idx="2">
                  <c:v>下午</c:v>
                </c:pt>
                <c:pt idx="3">
                  <c:v>晚上</c:v>
                </c:pt>
                <c:pt idx="4">
                  <c:v>無定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E-43AD-93E6-7C1FB0151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90080"/>
        <c:axId val="98191616"/>
      </c:barChart>
      <c:catAx>
        <c:axId val="98190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HK"/>
          </a:p>
        </c:txPr>
        <c:crossAx val="98191616"/>
        <c:crosses val="autoZero"/>
        <c:auto val="1"/>
        <c:lblAlgn val="ctr"/>
        <c:lblOffset val="100"/>
        <c:noMultiLvlLbl val="0"/>
      </c:catAx>
      <c:valAx>
        <c:axId val="98191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819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/>
              <a:t>選擇喝荼的原因</a:t>
            </a:r>
          </a:p>
        </c:rich>
      </c:tx>
      <c:layout>
        <c:manualLayout>
          <c:xMode val="edge"/>
          <c:yMode val="edge"/>
          <c:x val="0.41250000000000003"/>
          <c:y val="2.325581395348837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Sheet1!$A$1:$E$1</c:f>
              <c:strCache>
                <c:ptCount val="5"/>
                <c:pt idx="0">
                  <c:v>強身健體</c:v>
                </c:pt>
                <c:pt idx="1">
                  <c:v>生活習慣</c:v>
                </c:pt>
                <c:pt idx="2">
                  <c:v>代表中國文化</c:v>
                </c:pt>
                <c:pt idx="3">
                  <c:v>享受</c:v>
                </c:pt>
                <c:pt idx="4">
                  <c:v>其他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7-4F0B-BBE7-DF045B549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13248"/>
        <c:axId val="98235520"/>
      </c:barChart>
      <c:catAx>
        <c:axId val="9821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標楷體" pitchFamily="65" charset="-120"/>
                <a:ea typeface="標楷體" pitchFamily="65" charset="-120"/>
              </a:defRPr>
            </a:pPr>
            <a:endParaRPr lang="zh-HK"/>
          </a:p>
        </c:txPr>
        <c:crossAx val="98235520"/>
        <c:crosses val="autoZero"/>
        <c:auto val="1"/>
        <c:lblAlgn val="ctr"/>
        <c:lblOffset val="100"/>
        <c:noMultiLvlLbl val="0"/>
      </c:catAx>
      <c:valAx>
        <c:axId val="98235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821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選擇喝荼的原因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307985807329647E-2"/>
          <c:y val="0.14200000000000002"/>
          <c:w val="0.95025991542723831"/>
          <c:h val="0.773935476815398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Sheet1!$A$1:$E$1</c:f>
              <c:strCache>
                <c:ptCount val="5"/>
                <c:pt idx="0">
                  <c:v>強身健體</c:v>
                </c:pt>
                <c:pt idx="1">
                  <c:v>生活習慣</c:v>
                </c:pt>
                <c:pt idx="2">
                  <c:v>代表中國文化</c:v>
                </c:pt>
                <c:pt idx="3">
                  <c:v>享受</c:v>
                </c:pt>
                <c:pt idx="4">
                  <c:v>其他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2B-4D40-8EF6-909F87CD7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73536"/>
        <c:axId val="98275328"/>
      </c:barChart>
      <c:catAx>
        <c:axId val="98273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8275328"/>
        <c:crosses val="autoZero"/>
        <c:auto val="1"/>
        <c:lblAlgn val="ctr"/>
        <c:lblOffset val="100"/>
        <c:noMultiLvlLbl val="0"/>
      </c:catAx>
      <c:valAx>
        <c:axId val="982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827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工作表1!$A$1:$A$4</cx:f>
        <cx:lvl ptCount="4">
          <cx:pt idx="0">A</cx:pt>
          <cx:pt idx="1">B</cx:pt>
          <cx:pt idx="2">C</cx:pt>
          <cx:pt idx="3">D</cx:pt>
        </cx:lvl>
      </cx:strDim>
      <cx:numDim type="val">
        <cx:f>工作表1!$B$1:$B$4</cx:f>
        <cx:lvl ptCount="4" formatCode="General">
          <cx:pt idx="0">10</cx:pt>
          <cx:pt idx="1">5</cx:pt>
          <cx:pt idx="2">3</cx:pt>
          <cx:pt idx="3">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同學覺得</a:t>
            </a:r>
            <a:r>
              <a:rPr lang="zh-TW" altLang="zh-HK" sz="1400" b="1" i="0" u="none" strike="noStrike" baseline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比較香</a:t>
            </a:r>
            <a:r>
              <a:rPr lang="zh-TW" altLang="en-US" sz="1400" b="1" i="0" u="none" strike="noStrike" baseline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的茶</a:t>
            </a:r>
            <a:endParaRPr lang="zh-HK" b="1" u="none" dirty="0">
              <a:solidFill>
                <a:schemeClr val="tx1"/>
              </a:solidFill>
              <a:latin typeface="+mn-ea"/>
              <a:ea typeface="+mn-ea"/>
            </a:endParaRPr>
          </a:p>
        </cx:rich>
      </cx:tx>
    </cx:title>
    <cx:plotArea>
      <cx:plotAreaRegion>
        <cx:series layoutId="clusteredColumn" uniqueId="{3BA12046-3A6A-4515-89C5-AFB7C3C60727}">
          <cx:dataId val="0"/>
          <cx:layoutPr>
            <cx:aggregation/>
          </cx:layoutPr>
        </cx:series>
      </cx:plotAreaRegion>
      <cx:axis id="0">
        <cx:catScaling gapWidth="0"/>
        <cx:tickLabels/>
      </cx:axis>
      <cx:axis id="1">
        <cx:valScaling max="15" min="0"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工作表1!$A$1:$A$4</cx:f>
        <cx:lvl ptCount="4">
          <cx:pt idx="0">A</cx:pt>
          <cx:pt idx="1">B</cx:pt>
          <cx:pt idx="2">C</cx:pt>
          <cx:pt idx="3">D</cx:pt>
        </cx:lvl>
      </cx:strDim>
      <cx:numDim type="val">
        <cx:f>工作表1!$B$1:$B$4</cx:f>
        <cx:lvl ptCount="4" formatCode="General">
          <cx:pt idx="0">1</cx:pt>
          <cx:pt idx="1">1</cx:pt>
          <cx:pt idx="2">6</cx:pt>
          <cx:pt idx="3">7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老師覺得</a:t>
            </a:r>
            <a:r>
              <a:rPr lang="zh-TW" altLang="zh-HK" sz="1400" b="1" i="0" u="none" strike="noStrike" baseline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比較香</a:t>
            </a:r>
            <a:r>
              <a:rPr lang="zh-TW" altLang="en-US" sz="1400" b="1" i="0" u="none" strike="noStrike" baseline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的茶</a:t>
            </a:r>
            <a:endParaRPr lang="zh-HK" b="1" u="none" dirty="0">
              <a:solidFill>
                <a:schemeClr val="tx1"/>
              </a:solidFill>
              <a:latin typeface="+mn-ea"/>
              <a:ea typeface="+mn-ea"/>
            </a:endParaRPr>
          </a:p>
        </cx:rich>
      </cx:tx>
    </cx:title>
    <cx:plotArea>
      <cx:plotAreaRegion>
        <cx:series layoutId="clusteredColumn" uniqueId="{3BA12046-3A6A-4515-89C5-AFB7C3C60727}">
          <cx:dataId val="0"/>
          <cx:layoutPr>
            <cx:aggregation/>
          </cx:layoutPr>
        </cx:series>
      </cx:plotAreaRegion>
      <cx:axis id="0">
        <cx:catScaling gapWidth="0"/>
        <cx:tickLabels/>
      </cx:axis>
      <cx:axis id="1">
        <cx:valScaling max="15" min="0"/>
        <cx:majorGridlines/>
        <cx:tickLabels/>
      </cx:axis>
    </cx:plotArea>
  </cx:chart>
</cx:chartSpac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茶包大比拼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組長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江希嵐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副組長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張宇君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組員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梁嘉俊、李卓樂、袁僑駿、布曉彤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負責老師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姚詠詩老師、吳靜雯老師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分析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38019" y="1386572"/>
          <a:ext cx="8248823" cy="289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000100" y="500063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根據上圖顯示，所有牌子茶包的</a:t>
            </a:r>
            <a:r>
              <a:rPr lang="en-US" altLang="zh-TW" dirty="0"/>
              <a:t>Ph</a:t>
            </a:r>
            <a:r>
              <a:rPr lang="zh-TW" altLang="en-US" dirty="0"/>
              <a:t>值是</a:t>
            </a:r>
            <a:r>
              <a:rPr lang="en-US" altLang="zh-TW" dirty="0"/>
              <a:t>5</a:t>
            </a:r>
            <a:r>
              <a:rPr lang="zh-TW" altLang="en-US" dirty="0"/>
              <a:t>，所以各種茶包的</a:t>
            </a:r>
            <a:r>
              <a:rPr lang="en-US" altLang="zh-TW" dirty="0"/>
              <a:t>pH</a:t>
            </a:r>
            <a:r>
              <a:rPr lang="zh-TW" altLang="en-US" dirty="0"/>
              <a:t>值也是一樣，沒有太大的分別。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步驟及材料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72098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/>
              <a:t>實驗名稱：各種茶包的去油程度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實驗材料：</a:t>
            </a:r>
          </a:p>
          <a:p>
            <a:r>
              <a:rPr lang="en-US" altLang="zh-HK" dirty="0"/>
              <a:t>1.</a:t>
            </a:r>
            <a:r>
              <a:rPr lang="zh-TW" altLang="zh-HK" dirty="0"/>
              <a:t>茶包</a:t>
            </a:r>
            <a:r>
              <a:rPr lang="en-US" altLang="zh-HK" dirty="0"/>
              <a:t>(</a:t>
            </a:r>
            <a:r>
              <a:rPr lang="zh-TW" altLang="zh-HK" dirty="0"/>
              <a:t>陸羽茶包、佳之選茶包、</a:t>
            </a:r>
            <a:r>
              <a:rPr lang="zh-TW" altLang="en-US" dirty="0"/>
              <a:t>御若</a:t>
            </a:r>
            <a:r>
              <a:rPr lang="zh-TW" altLang="zh-HK" dirty="0"/>
              <a:t>茶包、</a:t>
            </a:r>
            <a:r>
              <a:rPr lang="en-US" altLang="zh-HK" dirty="0"/>
              <a:t>Lipton</a:t>
            </a:r>
            <a:r>
              <a:rPr lang="zh-TW" altLang="zh-HK" dirty="0"/>
              <a:t>茶包</a:t>
            </a:r>
            <a:r>
              <a:rPr lang="en-US" altLang="zh-HK" dirty="0"/>
              <a:t>)</a:t>
            </a:r>
            <a:endParaRPr lang="zh-TW" altLang="zh-HK" dirty="0"/>
          </a:p>
          <a:p>
            <a:r>
              <a:rPr lang="en-US" altLang="zh-HK" dirty="0"/>
              <a:t>2.</a:t>
            </a:r>
            <a:r>
              <a:rPr lang="zh-TW" altLang="en-US" dirty="0"/>
              <a:t>試管</a:t>
            </a:r>
            <a:r>
              <a:rPr lang="en-US" altLang="zh-HK" dirty="0"/>
              <a:t>(</a:t>
            </a:r>
            <a:r>
              <a:rPr lang="en-US" altLang="zh-TW" dirty="0"/>
              <a:t>6</a:t>
            </a:r>
            <a:r>
              <a:rPr lang="zh-TW" altLang="en-US" dirty="0"/>
              <a:t>支</a:t>
            </a:r>
            <a:r>
              <a:rPr lang="en-US" altLang="zh-HK" dirty="0"/>
              <a:t>)</a:t>
            </a:r>
            <a:endParaRPr lang="zh-TW" altLang="zh-HK" dirty="0"/>
          </a:p>
          <a:p>
            <a:r>
              <a:rPr lang="en-US" altLang="zh-HK" dirty="0"/>
              <a:t>3.</a:t>
            </a:r>
            <a:r>
              <a:rPr lang="zh-TW" altLang="en-US" dirty="0"/>
              <a:t>水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油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清潔液</a:t>
            </a:r>
            <a:endParaRPr lang="zh-TW" altLang="zh-HK" dirty="0"/>
          </a:p>
          <a:p>
            <a:pPr marL="64008" indent="0">
              <a:buNone/>
            </a:pPr>
            <a:r>
              <a:rPr lang="en-US" altLang="zh-HK" dirty="0"/>
              <a:t> </a:t>
            </a:r>
            <a:endParaRPr lang="zh-TW" altLang="zh-HK" dirty="0"/>
          </a:p>
          <a:p>
            <a:r>
              <a:rPr lang="zh-TW" altLang="zh-HK" dirty="0"/>
              <a:t>實驗步驟：</a:t>
            </a:r>
            <a:endParaRPr lang="zh-TW" altLang="en-US" dirty="0"/>
          </a:p>
          <a:p>
            <a:pPr marL="578358" lvl="0" indent="-514350">
              <a:buFont typeface="+mj-lt"/>
              <a:buAutoNum type="arabicPeriod"/>
            </a:pPr>
            <a:r>
              <a:rPr lang="zh-TW" altLang="en-US" dirty="0"/>
              <a:t>把茶沖好</a:t>
            </a:r>
            <a:endParaRPr lang="en-US" altLang="zh-TW" dirty="0"/>
          </a:p>
          <a:p>
            <a:pPr marL="578358" lvl="0" indent="-514350">
              <a:buFont typeface="+mj-lt"/>
              <a:buAutoNum type="arabicPeriod"/>
            </a:pPr>
            <a:r>
              <a:rPr lang="zh-TW" altLang="en-US" dirty="0"/>
              <a:t>把茶倒進四個試管中</a:t>
            </a:r>
            <a:endParaRPr lang="en-US" altLang="zh-TW" dirty="0"/>
          </a:p>
          <a:p>
            <a:pPr marL="578358" lvl="0" indent="-514350">
              <a:buFont typeface="+mj-lt"/>
              <a:buAutoNum type="arabicPeriod"/>
            </a:pPr>
            <a:r>
              <a:rPr lang="zh-TW" altLang="en-US" dirty="0"/>
              <a:t>把水倒進兩個試管中，其中一個放入潔液</a:t>
            </a:r>
            <a:endParaRPr lang="en-US" altLang="zh-TW" dirty="0"/>
          </a:p>
          <a:p>
            <a:pPr marL="578358" lvl="0" indent="-514350">
              <a:buFont typeface="+mj-lt"/>
              <a:buAutoNum type="arabicPeriod"/>
            </a:pPr>
            <a:r>
              <a:rPr lang="zh-TW" altLang="en-US" dirty="0"/>
              <a:t>把油滴進六支試管中</a:t>
            </a:r>
            <a:endParaRPr lang="en-US" altLang="zh-TW" dirty="0"/>
          </a:p>
          <a:p>
            <a:pPr marL="578358" lvl="0" indent="-514350">
              <a:buFont typeface="+mj-lt"/>
              <a:buAutoNum type="arabicPeriod"/>
            </a:pPr>
            <a:r>
              <a:rPr lang="zh-TW" altLang="en-US" dirty="0"/>
              <a:t>隔一段時間觀察不同的去油程度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過程</a:t>
            </a:r>
          </a:p>
        </p:txBody>
      </p:sp>
      <p:grpSp>
        <p:nvGrpSpPr>
          <p:cNvPr id="6" name="群組 4"/>
          <p:cNvGrpSpPr/>
          <p:nvPr/>
        </p:nvGrpSpPr>
        <p:grpSpPr>
          <a:xfrm>
            <a:off x="4444538" y="0"/>
            <a:ext cx="2088232" cy="2363735"/>
            <a:chOff x="3590156" y="231586"/>
            <a:chExt cx="2088232" cy="2363735"/>
          </a:xfrm>
        </p:grpSpPr>
        <p:pic>
          <p:nvPicPr>
            <p:cNvPr id="7" name="Picture 3" descr="F:\NICOLE 希嵐\專題研習\report~第3組\photo\實驗(去油)\清水 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36" t="-1936" r="31387" b="24150"/>
            <a:stretch/>
          </p:blipFill>
          <p:spPr bwMode="auto">
            <a:xfrm>
              <a:off x="3635896" y="231586"/>
              <a:ext cx="1996752" cy="2332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3590156" y="2195211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清水</a:t>
              </a:r>
              <a:endParaRPr lang="zh-HK" altLang="en-US" sz="20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grpSp>
        <p:nvGrpSpPr>
          <p:cNvPr id="9" name="群組 5"/>
          <p:cNvGrpSpPr/>
          <p:nvPr/>
        </p:nvGrpSpPr>
        <p:grpSpPr>
          <a:xfrm>
            <a:off x="6651087" y="-124528"/>
            <a:ext cx="2088232" cy="2288208"/>
            <a:chOff x="6120172" y="234513"/>
            <a:chExt cx="2088232" cy="2288208"/>
          </a:xfrm>
        </p:grpSpPr>
        <p:pic>
          <p:nvPicPr>
            <p:cNvPr id="10" name="Picture 4" descr="F:\NICOLE 希嵐\專題研習\report~第3組\photo\實驗(去油)\洗潔精 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0" r="34904" b="17909"/>
            <a:stretch/>
          </p:blipFill>
          <p:spPr bwMode="auto">
            <a:xfrm>
              <a:off x="6156176" y="234513"/>
              <a:ext cx="2016224" cy="225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6120172" y="2122611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洗潔精</a:t>
              </a:r>
              <a:endParaRPr lang="zh-HK" altLang="en-US" sz="20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grpSp>
        <p:nvGrpSpPr>
          <p:cNvPr id="12" name="群組 15"/>
          <p:cNvGrpSpPr/>
          <p:nvPr/>
        </p:nvGrpSpPr>
        <p:grpSpPr>
          <a:xfrm>
            <a:off x="138410" y="2358782"/>
            <a:ext cx="1915236" cy="4151905"/>
            <a:chOff x="714474" y="2330467"/>
            <a:chExt cx="1915236" cy="4151905"/>
          </a:xfrm>
        </p:grpSpPr>
        <p:pic>
          <p:nvPicPr>
            <p:cNvPr id="13" name="Picture 5" descr="F:\NICOLE 希嵐\專題研習\report~第3組\photo\實驗(去油)\茶包A (陸羽) 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4" r="40789" b="21864"/>
            <a:stretch/>
          </p:blipFill>
          <p:spPr bwMode="auto">
            <a:xfrm>
              <a:off x="714474" y="2330467"/>
              <a:ext cx="1876061" cy="255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3"/>
            <p:cNvSpPr txBox="1"/>
            <p:nvPr/>
          </p:nvSpPr>
          <p:spPr>
            <a:xfrm>
              <a:off x="901518" y="5805264"/>
              <a:ext cx="17281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latin typeface="Adobe 繁黑體 Std B" pitchFamily="34" charset="-120"/>
                  <a:ea typeface="Adobe 繁黑體 Std B" pitchFamily="34" charset="-120"/>
                </a:rPr>
                <a:t>茶</a:t>
              </a:r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包</a:t>
              </a:r>
              <a:r>
                <a:rPr lang="en-US" altLang="zh-TW" sz="2000" dirty="0" smtClean="0">
                  <a:latin typeface="Adobe 繁黑體 Std B" pitchFamily="34" charset="-120"/>
                  <a:ea typeface="Adobe 繁黑體 Std B" pitchFamily="34" charset="-120"/>
                </a:rPr>
                <a:t>A (</a:t>
              </a:r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陸羽</a:t>
              </a:r>
              <a:r>
                <a:rPr lang="en-US" altLang="zh-TW" sz="2000" dirty="0" smtClean="0">
                  <a:latin typeface="Adobe 繁黑體 Std B" pitchFamily="34" charset="-120"/>
                  <a:ea typeface="Adobe 繁黑體 Std B" pitchFamily="34" charset="-120"/>
                </a:rPr>
                <a:t>)</a:t>
              </a:r>
              <a:endParaRPr lang="zh-HK" altLang="en-US" sz="2000" dirty="0">
                <a:latin typeface="Adobe 繁黑體 Std B" pitchFamily="34" charset="-120"/>
                <a:ea typeface="Adobe 繁黑體 Std B" pitchFamily="34" charset="-120"/>
              </a:endParaRPr>
            </a:p>
            <a:p>
              <a:endParaRPr lang="zh-HK" altLang="en-US" dirty="0"/>
            </a:p>
          </p:txBody>
        </p:sp>
      </p:grpSp>
      <p:grpSp>
        <p:nvGrpSpPr>
          <p:cNvPr id="15" name="群組 12"/>
          <p:cNvGrpSpPr/>
          <p:nvPr/>
        </p:nvGrpSpPr>
        <p:grpSpPr>
          <a:xfrm>
            <a:off x="2251962" y="2310242"/>
            <a:ext cx="2070484" cy="2955839"/>
            <a:chOff x="5928804" y="-444928"/>
            <a:chExt cx="2070484" cy="2955839"/>
          </a:xfrm>
        </p:grpSpPr>
        <p:pic>
          <p:nvPicPr>
            <p:cNvPr id="16" name="Picture 6" descr="F:\NICOLE 希嵐\專題研習\report~第3組\photo\實驗(去油)\茶包B (御茗) 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0" r="30681" b="19986"/>
            <a:stretch/>
          </p:blipFill>
          <p:spPr bwMode="auto">
            <a:xfrm>
              <a:off x="5928804" y="-444928"/>
              <a:ext cx="2070484" cy="266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6084168" y="1833803"/>
              <a:ext cx="17281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latin typeface="Adobe 繁黑體 Std B" pitchFamily="34" charset="-120"/>
                  <a:ea typeface="Adobe 繁黑體 Std B" pitchFamily="34" charset="-120"/>
                </a:rPr>
                <a:t>茶</a:t>
              </a:r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包</a:t>
              </a:r>
              <a:r>
                <a:rPr lang="en-US" altLang="zh-TW" sz="2000" dirty="0" smtClean="0">
                  <a:latin typeface="Adobe 繁黑體 Std B" pitchFamily="34" charset="-120"/>
                  <a:ea typeface="Adobe 繁黑體 Std B" pitchFamily="34" charset="-120"/>
                </a:rPr>
                <a:t>B (</a:t>
              </a:r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御茗</a:t>
              </a:r>
              <a:r>
                <a:rPr lang="en-US" altLang="zh-TW" sz="2000" dirty="0" smtClean="0">
                  <a:latin typeface="Adobe 繁黑體 Std B" pitchFamily="34" charset="-120"/>
                  <a:ea typeface="Adobe 繁黑體 Std B" pitchFamily="34" charset="-120"/>
                </a:rPr>
                <a:t>)</a:t>
              </a:r>
              <a:endParaRPr lang="zh-HK" altLang="en-US" sz="2000" dirty="0">
                <a:latin typeface="Adobe 繁黑體 Std B" pitchFamily="34" charset="-120"/>
                <a:ea typeface="Adobe 繁黑體 Std B" pitchFamily="34" charset="-120"/>
              </a:endParaRPr>
            </a:p>
            <a:p>
              <a:endParaRPr lang="zh-HK" altLang="en-US" dirty="0"/>
            </a:p>
          </p:txBody>
        </p:sp>
      </p:grpSp>
      <p:grpSp>
        <p:nvGrpSpPr>
          <p:cNvPr id="18" name="群組 11"/>
          <p:cNvGrpSpPr/>
          <p:nvPr/>
        </p:nvGrpSpPr>
        <p:grpSpPr>
          <a:xfrm>
            <a:off x="4398798" y="2310242"/>
            <a:ext cx="2088232" cy="2973586"/>
            <a:chOff x="7236296" y="-1827584"/>
            <a:chExt cx="2088232" cy="2623065"/>
          </a:xfrm>
        </p:grpSpPr>
        <p:pic>
          <p:nvPicPr>
            <p:cNvPr id="19" name="Picture 7" descr="F:\NICOLE 希嵐\專題研習\report~第3組\photo\實驗(去油)\茶包C (佳之選) 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81" t="-435" r="29865" b="21646"/>
            <a:stretch/>
          </p:blipFill>
          <p:spPr bwMode="auto">
            <a:xfrm>
              <a:off x="7236296" y="-1827584"/>
              <a:ext cx="2088232" cy="232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7452320" y="118373"/>
              <a:ext cx="17281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Adobe 繁黑體 Std B" pitchFamily="34" charset="-120"/>
                  <a:ea typeface="Adobe 繁黑體 Std B" pitchFamily="34" charset="-120"/>
                </a:rPr>
                <a:t>茶</a:t>
              </a:r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包</a:t>
              </a:r>
              <a:r>
                <a:rPr lang="en-US" altLang="zh-TW" dirty="0">
                  <a:latin typeface="Adobe 繁黑體 Std B" pitchFamily="34" charset="-120"/>
                  <a:ea typeface="Adobe 繁黑體 Std B" pitchFamily="34" charset="-120"/>
                </a:rPr>
                <a:t>C</a:t>
              </a:r>
              <a:r>
                <a:rPr lang="en-US" altLang="zh-TW" dirty="0" smtClean="0">
                  <a:latin typeface="Adobe 繁黑體 Std B" pitchFamily="34" charset="-120"/>
                  <a:ea typeface="Adobe 繁黑體 Std B" pitchFamily="34" charset="-120"/>
                </a:rPr>
                <a:t> (</a:t>
              </a:r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佳之選</a:t>
              </a:r>
              <a:r>
                <a:rPr lang="en-US" altLang="zh-TW" dirty="0" smtClean="0">
                  <a:latin typeface="Adobe 繁黑體 Std B" pitchFamily="34" charset="-120"/>
                  <a:ea typeface="Adobe 繁黑體 Std B" pitchFamily="34" charset="-120"/>
                </a:rPr>
                <a:t>)</a:t>
              </a:r>
              <a:endParaRPr lang="zh-HK" altLang="en-US" sz="2000" dirty="0">
                <a:latin typeface="Adobe 繁黑體 Std B" pitchFamily="34" charset="-120"/>
                <a:ea typeface="Adobe 繁黑體 Std B" pitchFamily="34" charset="-120"/>
              </a:endParaRPr>
            </a:p>
            <a:p>
              <a:endParaRPr lang="zh-HK" altLang="en-US" sz="2000" dirty="0"/>
            </a:p>
          </p:txBody>
        </p:sp>
      </p:grpSp>
      <p:grpSp>
        <p:nvGrpSpPr>
          <p:cNvPr id="21" name="群組 7"/>
          <p:cNvGrpSpPr/>
          <p:nvPr/>
        </p:nvGrpSpPr>
        <p:grpSpPr>
          <a:xfrm>
            <a:off x="6532770" y="2243662"/>
            <a:ext cx="2264295" cy="2305134"/>
            <a:chOff x="3556497" y="-2096785"/>
            <a:chExt cx="2264295" cy="2305134"/>
          </a:xfrm>
        </p:grpSpPr>
        <p:pic>
          <p:nvPicPr>
            <p:cNvPr id="22" name="Picture 8" descr="F:\NICOLE 希嵐\專題研習\report~第3組\photo\實驗(去油)\茶包D (Lipton) 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2" r="25347" b="19535"/>
            <a:stretch/>
          </p:blipFill>
          <p:spPr bwMode="auto">
            <a:xfrm>
              <a:off x="3556497" y="-2096785"/>
              <a:ext cx="2209552" cy="230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3887924" y="-356829"/>
              <a:ext cx="1932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茶包</a:t>
              </a:r>
              <a:r>
                <a:rPr lang="en-US" altLang="zh-TW" sz="2000" dirty="0" smtClean="0">
                  <a:latin typeface="Adobe 繁黑體 Std B" pitchFamily="34" charset="-120"/>
                  <a:ea typeface="Adobe 繁黑體 Std B" pitchFamily="34" charset="-120"/>
                </a:rPr>
                <a:t>D (Lipton)</a:t>
              </a:r>
              <a:endParaRPr lang="zh-HK" altLang="en-US" sz="20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sp>
        <p:nvSpPr>
          <p:cNvPr id="24" name="內容版面配置區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五分鐘後</a:t>
            </a:r>
            <a:endParaRPr lang="zh-TW" altLang="en-US" dirty="0"/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489176" y="5085184"/>
            <a:ext cx="8229600" cy="1618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根據上頁的圖片，茶包</a:t>
            </a:r>
            <a:r>
              <a:rPr lang="en-US" altLang="zh-TW" smtClean="0"/>
              <a:t>B(</a:t>
            </a:r>
            <a:r>
              <a:rPr lang="zh-TW" altLang="en-US" smtClean="0"/>
              <a:t>即</a:t>
            </a:r>
            <a:r>
              <a:rPr lang="zh-TW" altLang="en-US" sz="3200" smtClean="0">
                <a:latin typeface="Adobe 繁黑體 Std B" pitchFamily="34" charset="-120"/>
                <a:ea typeface="Adobe 繁黑體 Std B" pitchFamily="34" charset="-120"/>
              </a:rPr>
              <a:t>御茗茶包</a:t>
            </a:r>
            <a:r>
              <a:rPr lang="en-US" altLang="zh-TW" sz="320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3200" smtClean="0">
                <a:latin typeface="Adobe 繁黑體 Std B" pitchFamily="34" charset="-120"/>
                <a:ea typeface="Adobe 繁黑體 Std B" pitchFamily="34" charset="-120"/>
              </a:rPr>
              <a:t>的去污程度是最好，而茶包</a:t>
            </a:r>
            <a:r>
              <a:rPr lang="en-US" altLang="zh-TW" sz="3200" smtClean="0">
                <a:latin typeface="Adobe 繁黑體 Std B" pitchFamily="34" charset="-120"/>
                <a:ea typeface="Adobe 繁黑體 Std B" pitchFamily="34" charset="-120"/>
              </a:rPr>
              <a:t>D(Lipton</a:t>
            </a:r>
            <a:r>
              <a:rPr lang="zh-TW" altLang="en-US" sz="3200" smtClean="0">
                <a:latin typeface="Adobe 繁黑體 Std B" pitchFamily="34" charset="-120"/>
                <a:ea typeface="Adobe 繁黑體 Std B" pitchFamily="34" charset="-120"/>
              </a:rPr>
              <a:t>茶包</a:t>
            </a:r>
            <a:r>
              <a:rPr lang="en-US" altLang="zh-TW" sz="320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3200" smtClean="0">
                <a:latin typeface="Adobe 繁黑體 Std B" pitchFamily="34" charset="-120"/>
                <a:ea typeface="Adobe 繁黑體 Std B" pitchFamily="34" charset="-120"/>
              </a:rPr>
              <a:t>則比較差。</a:t>
            </a:r>
            <a:endParaRPr lang="en-US" altLang="zh-TW" sz="320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zh-HK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學生分析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877239"/>
              </p:ext>
            </p:extLst>
          </p:nvPr>
        </p:nvGraphicFramePr>
        <p:xfrm>
          <a:off x="457200" y="14478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47854" y="4876800"/>
            <a:ext cx="735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根據上圖顯示，被訪者中有</a:t>
            </a:r>
            <a:r>
              <a:rPr lang="en-US" sz="2000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人有喝茶的習慣，而有</a:t>
            </a:r>
            <a:r>
              <a:rPr lang="en-US" sz="20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人沒有喝茶的習慣，由此可知，大部份被訪者都有喝茶的習慣。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老師分析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877239"/>
              </p:ext>
            </p:extLst>
          </p:nvPr>
        </p:nvGraphicFramePr>
        <p:xfrm>
          <a:off x="428596" y="1428736"/>
          <a:ext cx="842968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47854" y="4876800"/>
            <a:ext cx="735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根據上圖顯示，被訪者中有</a:t>
            </a:r>
            <a:r>
              <a:rPr lang="en-US" sz="2000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人有喝茶的習慣，而有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人沒有喝茶的習慣，由此可知，絕大部份被訪者都有喝茶的習慣。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學生分析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5800" y="5242411"/>
            <a:ext cx="769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根據上圖顯示，被訪者中，有</a:t>
            </a:r>
            <a:r>
              <a:rPr kumimoji="1" lang="en-US" altLang="zh-TW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</a:t>
            </a:r>
            <a:r>
              <a:rPr kumimoji="1" lang="zh-TW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人喜歡喝普洱和其他荼類，其次是鐵觀音和</a:t>
            </a:r>
            <a:r>
              <a:rPr kumimoji="1" lang="zh-TW" altLang="en-US" sz="21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日本綠茶</a:t>
            </a:r>
            <a:r>
              <a:rPr kumimoji="1" lang="zh-TW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，有</a:t>
            </a:r>
            <a:r>
              <a:rPr kumimoji="1" lang="en-US" altLang="zh-TW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人喜歡喝水仙。</a:t>
            </a:r>
            <a:endParaRPr kumimoji="1" lang="zh-TW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429684" cy="388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老師分析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內容版面配置區 7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329642" cy="318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1428728" y="5072074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根據上圖顯示，被訪者中，有</a:t>
            </a:r>
            <a:r>
              <a:rPr kumimoji="1" lang="en-US" altLang="zh-TW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人喜歡喝普洱，其次是鐵觀音，有</a:t>
            </a:r>
            <a:r>
              <a:rPr kumimoji="1" lang="en-US" altLang="zh-TW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人喜歡喝水仙。</a:t>
            </a:r>
            <a:endParaRPr kumimoji="1" lang="zh-TW" altLang="en-US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學生分析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686800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5166211"/>
            <a:ext cx="853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根據上圖顯示，被訪者中，有</a:t>
            </a:r>
            <a:r>
              <a:rPr kumimoji="1" lang="en-US" altLang="zh-TW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18</a:t>
            </a:r>
            <a:r>
              <a:rPr kumimoji="1" lang="zh-TW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人沒有特定喝茶的時間，有</a:t>
            </a:r>
            <a:r>
              <a:rPr kumimoji="1" lang="en-US" altLang="zh-TW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1" lang="zh-TW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人有中午喝茶習慣，由此可見</a:t>
            </a:r>
            <a:r>
              <a:rPr kumimoji="1" lang="zh-TW" altLang="en-US" sz="21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，絕大部分的</a:t>
            </a:r>
            <a:r>
              <a:rPr kumimoji="1" lang="zh-TW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被訪者都不會在特定的時間喝茶。</a:t>
            </a:r>
            <a:endParaRPr kumimoji="1" lang="zh-TW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老師分析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5166211"/>
            <a:ext cx="853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根據上圖顯示，被訪者中，有</a:t>
            </a:r>
            <a:r>
              <a:rPr kumimoji="1" lang="en-US" altLang="zh-TW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18</a:t>
            </a:r>
            <a:r>
              <a:rPr kumimoji="1" lang="zh-TW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人沒有特定喝茶的時間，有</a:t>
            </a:r>
            <a:r>
              <a:rPr kumimoji="1" lang="en-US" altLang="zh-TW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1" lang="zh-TW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人有中午喝茶習慣，由此可見</a:t>
            </a:r>
            <a:r>
              <a:rPr kumimoji="1" lang="zh-TW" altLang="en-US" sz="21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，絕大部分的</a:t>
            </a:r>
            <a:r>
              <a:rPr kumimoji="1" lang="zh-TW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被訪者都不會在特定的時間喝茶。</a:t>
            </a:r>
            <a:endParaRPr kumimoji="1" lang="zh-TW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學生分析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536806"/>
              </p:ext>
            </p:extLst>
          </p:nvPr>
        </p:nvGraphicFramePr>
        <p:xfrm>
          <a:off x="0" y="1371600"/>
          <a:ext cx="9144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152400" y="5029200"/>
            <a:ext cx="8534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根據上圖顥示，被訪者中有大部份人喝茶的原因是因為認為十分享受，其次就是因為生活習慣，由此看知，大部份被訪者都認為喝茶是一種享受。</a:t>
            </a:r>
            <a:endParaRPr lang="zh-HK" altLang="en-US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3908" y="332656"/>
            <a:ext cx="1656184" cy="62380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5892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altLang="zh-TW" dirty="0"/>
              <a:t>P.2      ---------------------------------------------</a:t>
            </a:r>
            <a:r>
              <a:rPr lang="zh-TW" altLang="en-US" dirty="0"/>
              <a:t>目錄</a:t>
            </a:r>
            <a:endParaRPr lang="en-US" altLang="zh-TW" dirty="0"/>
          </a:p>
          <a:p>
            <a:pPr marL="64008" indent="0">
              <a:buNone/>
            </a:pPr>
            <a:r>
              <a:rPr lang="en-US" altLang="zh-TW" dirty="0"/>
              <a:t>P.3-5   ---------------------------------------------</a:t>
            </a:r>
            <a:r>
              <a:rPr lang="zh-TW" altLang="en-US" dirty="0"/>
              <a:t>茶包資料</a:t>
            </a:r>
            <a:endParaRPr lang="en-US" altLang="zh-TW" dirty="0"/>
          </a:p>
          <a:p>
            <a:pPr marL="64008" indent="0">
              <a:buNone/>
            </a:pPr>
            <a:r>
              <a:rPr lang="en-US" altLang="zh-TW" dirty="0"/>
              <a:t>P.6      ---------------------------------------------</a:t>
            </a:r>
            <a:r>
              <a:rPr lang="zh-TW" altLang="en-US" dirty="0"/>
              <a:t>意念及目的</a:t>
            </a:r>
            <a:endParaRPr lang="en-US" altLang="zh-TW" dirty="0"/>
          </a:p>
          <a:p>
            <a:pPr marL="64008" indent="0">
              <a:buNone/>
            </a:pPr>
            <a:r>
              <a:rPr lang="en-US" altLang="zh-TW" dirty="0"/>
              <a:t>P.7-10 ---------------------------------------------</a:t>
            </a:r>
            <a:r>
              <a:rPr lang="zh-TW" altLang="en-US" dirty="0"/>
              <a:t>實驗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</a:p>
          <a:p>
            <a:pPr marL="64008" indent="0">
              <a:buNone/>
            </a:pPr>
            <a:r>
              <a:rPr lang="en-US" altLang="zh-TW" dirty="0" smtClean="0"/>
              <a:t>P.8-9 </a:t>
            </a:r>
            <a:r>
              <a:rPr lang="en-US" altLang="zh-TW" dirty="0"/>
              <a:t>---------------------------------------------</a:t>
            </a:r>
            <a:r>
              <a:rPr lang="zh-TW" altLang="en-US" dirty="0"/>
              <a:t>實驗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</a:p>
          <a:p>
            <a:pPr marL="64008" indent="0">
              <a:buNone/>
            </a:pPr>
            <a:r>
              <a:rPr lang="en-US" altLang="zh-TW" dirty="0" smtClean="0"/>
              <a:t>P.13-26</a:t>
            </a:r>
            <a:r>
              <a:rPr lang="en-US" altLang="zh-TW" dirty="0"/>
              <a:t> </a:t>
            </a:r>
            <a:r>
              <a:rPr lang="en-US" altLang="zh-TW" dirty="0" smtClean="0"/>
              <a:t>----------------------------------</a:t>
            </a:r>
            <a:r>
              <a:rPr lang="zh-TW" altLang="en-US" dirty="0" smtClean="0"/>
              <a:t>同學和老師的分析</a:t>
            </a:r>
            <a:endParaRPr lang="en-US" altLang="zh-TW" dirty="0" smtClean="0"/>
          </a:p>
          <a:p>
            <a:pPr marL="64008" indent="0">
              <a:buNone/>
            </a:pPr>
            <a:r>
              <a:rPr lang="en-US" altLang="zh-TW" dirty="0"/>
              <a:t>P.28-32 </a:t>
            </a:r>
            <a:r>
              <a:rPr lang="en-US" altLang="zh-TW" dirty="0" smtClean="0"/>
              <a:t>---------------------------------------------</a:t>
            </a:r>
            <a:r>
              <a:rPr lang="zh-TW" altLang="en-US" dirty="0" smtClean="0"/>
              <a:t>組員感想</a:t>
            </a:r>
            <a:endParaRPr lang="en-US" altLang="zh-TW" dirty="0" smtClean="0"/>
          </a:p>
          <a:p>
            <a:pPr marL="64008" indent="0">
              <a:buNone/>
            </a:pPr>
            <a:r>
              <a:rPr lang="en-US" altLang="zh-TW" dirty="0"/>
              <a:t>P.33 </a:t>
            </a:r>
            <a:r>
              <a:rPr lang="en-US" altLang="zh-TW" dirty="0" smtClean="0"/>
              <a:t>---------------------------------------------</a:t>
            </a:r>
            <a:r>
              <a:rPr lang="zh-TW" altLang="en-US" dirty="0" smtClean="0"/>
              <a:t>總結</a:t>
            </a:r>
            <a:endParaRPr lang="en-US" altLang="zh-TW" dirty="0"/>
          </a:p>
          <a:p>
            <a:pPr marL="64008" indent="0">
              <a:buNone/>
            </a:pPr>
            <a:r>
              <a:rPr lang="en-US" altLang="zh-TW" dirty="0" smtClean="0"/>
              <a:t>P.34</a:t>
            </a:r>
            <a:r>
              <a:rPr lang="en-US" altLang="zh-TW" dirty="0"/>
              <a:t> </a:t>
            </a:r>
            <a:r>
              <a:rPr lang="en-US" altLang="zh-TW" dirty="0" smtClean="0"/>
              <a:t>---------------------------------------------</a:t>
            </a:r>
            <a:r>
              <a:rPr lang="zh-TW" altLang="en-US" dirty="0" smtClean="0"/>
              <a:t>建議</a:t>
            </a:r>
            <a:endParaRPr lang="en-US" altLang="zh-TW" dirty="0" smtClean="0"/>
          </a:p>
          <a:p>
            <a:pPr marL="64008" indent="0">
              <a:buNone/>
            </a:pPr>
            <a:r>
              <a:rPr lang="en-US" altLang="zh-TW" dirty="0"/>
              <a:t>P.35 </a:t>
            </a:r>
            <a:r>
              <a:rPr lang="en-US" altLang="zh-TW" dirty="0" smtClean="0"/>
              <a:t>---------------------------------------------</a:t>
            </a:r>
            <a:r>
              <a:rPr lang="zh-TW" altLang="en-US" dirty="0" smtClean="0"/>
              <a:t>分工表</a:t>
            </a:r>
            <a:endParaRPr lang="en-US" altLang="zh-TW" dirty="0"/>
          </a:p>
          <a:p>
            <a:pPr marL="64008" indent="0">
              <a:buNone/>
            </a:pPr>
            <a:endParaRPr lang="en-US" altLang="zh-TW" dirty="0"/>
          </a:p>
          <a:p>
            <a:pPr marL="64008" indent="0">
              <a:buNone/>
            </a:pPr>
            <a:endParaRPr lang="zh-HK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老師分析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99592" y="5054237"/>
            <a:ext cx="7926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根據上圖顥示，被訪者中各有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人喝茶的原因是因為可以強身健體和是生活習慣，其次就是因為享受，由此可知，大部份被訪者都認為喝茶是一種生活習慣和可以強身健體的。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726924"/>
              </p:ext>
            </p:extLst>
          </p:nvPr>
        </p:nvGraphicFramePr>
        <p:xfrm>
          <a:off x="395536" y="1268760"/>
          <a:ext cx="8291264" cy="377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學生分析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endParaRPr lang="zh-HK" altLang="en-US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27CB5A24-39EE-401D-A22E-CB2C5A6ECC4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8374613"/>
                  </p:ext>
                </p:extLst>
              </p:nvPr>
            </p:nvGraphicFramePr>
            <p:xfrm>
              <a:off x="457200" y="1882775"/>
              <a:ext cx="8363272" cy="28423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內容版面配置區 3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27CB5A24-39EE-401D-A22E-CB2C5A6ECC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882775"/>
                <a:ext cx="8363272" cy="284236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矩形 4"/>
          <p:cNvSpPr/>
          <p:nvPr/>
        </p:nvSpPr>
        <p:spPr>
          <a:xfrm>
            <a:off x="827584" y="5085184"/>
            <a:ext cx="785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根據上圖顯示，被訪者中有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人覺得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牌子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的茶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比較香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，而喜歡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牌子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茶香的人數差不多，大約是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</a:p>
        </p:txBody>
      </p:sp>
    </p:spTree>
    <p:extLst>
      <p:ext uri="{BB962C8B-B14F-4D97-AF65-F5344CB8AC3E}">
        <p14:creationId xmlns:p14="http://schemas.microsoft.com/office/powerpoint/2010/main" val="380176654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老師分析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endParaRPr lang="zh-HK" altLang="en-US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4" name="內容版面配置區 3">
                <a:extLst/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20183675"/>
                  </p:ext>
                </p:extLst>
              </p:nvPr>
            </p:nvGraphicFramePr>
            <p:xfrm>
              <a:off x="457200" y="1882775"/>
              <a:ext cx="8229600" cy="26263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內容版面配置區 3">
                <a:extLst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882775"/>
                <a:ext cx="8229600" cy="262634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矩形 4"/>
          <p:cNvSpPr/>
          <p:nvPr/>
        </p:nvSpPr>
        <p:spPr>
          <a:xfrm>
            <a:off x="1619672" y="479715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根據上圖顯示，被訪者中有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人覺得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牌子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的茶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比較香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，而有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人覺得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牌子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的茶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比較香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6537336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同學分析</a:t>
            </a:r>
            <a:r>
              <a:rPr lang="en-US" altLang="zh-TW" dirty="0"/>
              <a:t>(</a:t>
            </a:r>
            <a:r>
              <a:rPr lang="zh-TW" altLang="en-US" dirty="0"/>
              <a:t>六</a:t>
            </a:r>
            <a:r>
              <a:rPr lang="en-US" altLang="zh-TW" dirty="0"/>
              <a:t>)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08708"/>
              </p:ext>
            </p:extLst>
          </p:nvPr>
        </p:nvGraphicFramePr>
        <p:xfrm>
          <a:off x="433944" y="1650838"/>
          <a:ext cx="8386528" cy="27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29390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老師分析</a:t>
            </a:r>
            <a:r>
              <a:rPr lang="en-US" altLang="zh-TW" dirty="0"/>
              <a:t>(</a:t>
            </a:r>
            <a:r>
              <a:rPr lang="zh-TW" altLang="en-US" dirty="0"/>
              <a:t>六</a:t>
            </a:r>
            <a:r>
              <a:rPr lang="en-US" altLang="zh-TW" dirty="0"/>
              <a:t>)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075543"/>
              </p:ext>
            </p:extLst>
          </p:nvPr>
        </p:nvGraphicFramePr>
        <p:xfrm>
          <a:off x="429380" y="1666526"/>
          <a:ext cx="8579296" cy="32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61375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同學分析</a:t>
            </a:r>
            <a:r>
              <a:rPr lang="en-US" altLang="zh-TW" dirty="0"/>
              <a:t>(</a:t>
            </a:r>
            <a:r>
              <a:rPr lang="zh-TW" altLang="en-US" dirty="0"/>
              <a:t>七</a:t>
            </a:r>
            <a:r>
              <a:rPr lang="en-US" altLang="zh-TW" dirty="0"/>
              <a:t>)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508729"/>
              </p:ext>
            </p:extLst>
          </p:nvPr>
        </p:nvGraphicFramePr>
        <p:xfrm>
          <a:off x="282352" y="1666526"/>
          <a:ext cx="8579296" cy="32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946944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老師分析</a:t>
            </a:r>
            <a:r>
              <a:rPr lang="en-US" altLang="zh-TW" dirty="0"/>
              <a:t>(</a:t>
            </a:r>
            <a:r>
              <a:rPr lang="zh-TW" altLang="en-US" dirty="0"/>
              <a:t>七</a:t>
            </a:r>
            <a:r>
              <a:rPr lang="en-US" altLang="zh-TW" dirty="0"/>
              <a:t>)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173791"/>
              </p:ext>
            </p:extLst>
          </p:nvPr>
        </p:nvGraphicFramePr>
        <p:xfrm>
          <a:off x="282352" y="1666526"/>
          <a:ext cx="8579296" cy="32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24914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江希嵐感想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HK" altLang="en-US" dirty="0" smtClean="0"/>
              <a:t>經過這次專題研習，我獲益良多，因為這次是我第一次在專研做實驗，以前都是做訪問。我們也有訪問，而且我們要讓同學和老師試飲茶，我很感謝同學踴躍報名，不然我們就沒有訪問數據了。在第一次沖泡茶包的時候，我們沖泡的時間、水温和份量都不同，幸好姚老師提醒我們，我們才改善了沖泡茶包的時間、水温和份量。我們在做實驗的時候，姚老師也在早上帶我們到視常室</a:t>
            </a:r>
            <a:r>
              <a:rPr lang="en-US" dirty="0" smtClean="0"/>
              <a:t> (211) </a:t>
            </a:r>
            <a:r>
              <a:rPr lang="zh-HK" altLang="en-US" dirty="0" smtClean="0"/>
              <a:t>觀察及學習「馮晴小牛頓」的實驗方法及實驗用品</a:t>
            </a:r>
            <a:r>
              <a:rPr lang="en-US" dirty="0" smtClean="0"/>
              <a:t> (</a:t>
            </a:r>
            <a:r>
              <a:rPr lang="zh-HK" altLang="en-US" dirty="0" smtClean="0"/>
              <a:t>如</a:t>
            </a:r>
            <a:r>
              <a:rPr lang="en-US" altLang="zh-HK" dirty="0" smtClean="0"/>
              <a:t>︰</a:t>
            </a:r>
            <a:r>
              <a:rPr lang="zh-HK" altLang="en-US" dirty="0" smtClean="0"/>
              <a:t>試管、試管架、油</a:t>
            </a:r>
            <a:r>
              <a:rPr lang="en-US" dirty="0" smtClean="0"/>
              <a:t>) </a:t>
            </a:r>
            <a:r>
              <a:rPr lang="zh-HK" altLang="en-US" dirty="0" smtClean="0"/>
              <a:t>。我十分感謝姚老師及吳老師給予我們組一個機會去在專研做實驗，以及在實驗其間提醒及指導我們。</a:t>
            </a:r>
            <a:endParaRPr lang="zh-TW" altLang="en-US" dirty="0" smtClean="0"/>
          </a:p>
          <a:p>
            <a:endParaRPr lang="zh-TW" altLang="en-US" b="1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布曉彤感想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這次的専題研習中，我學會了很多，因為這是我們第一次有機會做實驗，使我們獲益良多。儘管當中遇到一些問題，就像實驗要重做一樣，但我們沒有放棄，反而吸取了失敗的經驗重新努力，最終才能獲得成功的結果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梁嘉俊感想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 在這一年的専題研習課中，我學會了許多東西。在這次専題研習中，我還有機會和組員進行實驗，那些經歷真的令人感到非常新鮮。和各位組員一起合作整理料、進行訪問和製作簡報、文字報告等的經歷也令人十分難忘。最後，我希望升上中學後也能進行如此有趣的専題研習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18481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茶包資料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zh-HK" sz="4800" dirty="0"/>
              <a:t>袋茶是一種成品茶，也叫茶包或袋泡茶，是將磨碎的茶葉裝入一個濾紙或不織布做的小袋中，上面連一根線，沖泡後可以很容易的將殘袋扔掉。茶包的另一個優越性是可以用多種茶葉調配，以尋找適合的口味。英國生產的茶包一般都是用從世界各地採購的茶葉調配而成。茶包由於其方便性符合現代人快捷方便的消費習慣，逐漸在賓館、宴會、寫字樓等場合普及。</a:t>
            </a:r>
          </a:p>
          <a:p>
            <a:r>
              <a:rPr lang="zh-TW" altLang="zh-HK" sz="4800" dirty="0"/>
              <a:t>美國人習慣用小袋，一袋一杯，英國人和加拿大人習慣用大袋，一袋一壺。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3239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李卓樂感想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在這一年的專研課，我覺得十分特別，因為這是我第一年做一個含有實驗成分的題目。新的題目令我學會了新的事，我學習了如何和組員合作完成一件十分難的題目。我想謝謝學校給我和組員一個機會去做實驗。我也謝謝組員可以包容我的不足之處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15378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袁僑駿感想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 我認為這次專題研習讓我學習到很多東西，也讓我更認識同學。這也我第一次在專題研習中做實驗。雖然我們有時會有不同的意見，但經過老師的幫助，我們還是解決了。我希望升上中學後還有機會做專題研習。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8789680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張宇君感想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dirty="0" smtClean="0"/>
              <a:t>經過這次的專題研習，我明白了團結的力量，如果缺少任何一個人，我們都完不了這份報告。雖然我們在中途有爭吵、有意見不同的時候，在那時，我們甚麼都完成不了；可是當我們重新掁作起來後，我們分好工，一起合作，於是便有今天的成就。因此，團結是多麼重要的。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從這一次的訪問當中，大部份被訪者都有飲茶的習慣，他們都沒有特定的飲茶時間。他們飲茶的原因都主要因為享受，而最喜歡的茶是普洱和</a:t>
            </a:r>
            <a:r>
              <a:rPr lang="zh-TW" altLang="zh-HK"/>
              <a:t>鐵觀音</a:t>
            </a:r>
            <a:r>
              <a:rPr lang="zh-TW" altLang="zh-HK" smtClean="0"/>
              <a:t>。</a:t>
            </a:r>
            <a:r>
              <a:rPr lang="zh-TW" altLang="en-US" smtClean="0"/>
              <a:t>他們的酸鹼值都是六即中間。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27840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大部份同學及老師都有飲茶的習慣，學校可以在午膳時提供一杯茶給他們，可以讓他們自行選擇</a:t>
            </a:r>
            <a:r>
              <a:rPr lang="en-US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普洱、鐵觀音、水仙</a:t>
            </a:r>
            <a:r>
              <a:rPr lang="en-US" dirty="0" smtClean="0"/>
              <a:t>)</a:t>
            </a:r>
            <a:r>
              <a:rPr lang="zh-TW" altLang="en-US" dirty="0" smtClean="0"/>
              <a:t>。在被訪者中，沒有同學或老師喜歡喝壽眉，大部份被訪者喜歡喝普洱，所以我們建議茶葉或茶包生產商放更多資源在普洱的茶葉或茶包，不用生產太多壽眉茶。再綜合以上多項數據及分析，在同學和老師之間最受歡迎的茶包是陸羽茶包</a:t>
            </a:r>
            <a:r>
              <a:rPr lang="en-US" dirty="0" smtClean="0"/>
              <a:t>(A)</a:t>
            </a:r>
            <a:r>
              <a:rPr lang="zh-TW" altLang="en-US" dirty="0" smtClean="0"/>
              <a:t>，如果學校真的推行在午膳時提供一杯茶給師生的計劃，可以選擇購買陸羽茶包。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分工表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821977"/>
              </p:ext>
            </p:extLst>
          </p:nvPr>
        </p:nvGraphicFramePr>
        <p:xfrm>
          <a:off x="-2" y="1428736"/>
          <a:ext cx="9144002" cy="549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96209">
                <a:tc>
                  <a:txBody>
                    <a:bodyPr/>
                    <a:lstStyle/>
                    <a:p>
                      <a:r>
                        <a:rPr lang="zh-TW" altLang="en-US" dirty="0"/>
                        <a:t>工作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組員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袁僑駿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梁嘉俊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布曉彤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李卓樂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張宇君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江希嵐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3211">
                <a:tc>
                  <a:txBody>
                    <a:bodyPr/>
                    <a:lstStyle/>
                    <a:p>
                      <a:r>
                        <a:rPr lang="zh-TW" altLang="en-US" dirty="0"/>
                        <a:t>意念及目的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3211">
                <a:tc>
                  <a:txBody>
                    <a:bodyPr/>
                    <a:lstStyle/>
                    <a:p>
                      <a:r>
                        <a:rPr lang="zh-TW" altLang="en-US" dirty="0"/>
                        <a:t>實驗步驟及材料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實驗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一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實驗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二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295">
                <a:tc>
                  <a:txBody>
                    <a:bodyPr/>
                    <a:lstStyle/>
                    <a:p>
                      <a:r>
                        <a:rPr lang="zh-TW" altLang="en-US" dirty="0"/>
                        <a:t>建議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295">
                <a:tc>
                  <a:txBody>
                    <a:bodyPr/>
                    <a:lstStyle/>
                    <a:p>
                      <a:r>
                        <a:rPr lang="zh-TW" altLang="en-US" dirty="0"/>
                        <a:t>總結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1295">
                <a:tc>
                  <a:txBody>
                    <a:bodyPr/>
                    <a:lstStyle/>
                    <a:p>
                      <a:r>
                        <a:rPr lang="zh-TW" altLang="en-US" dirty="0"/>
                        <a:t>圖表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1295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+mn-ea"/>
                          <a:ea typeface="+mn-ea"/>
                        </a:rPr>
                        <a:t>PPT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圖片 10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143380"/>
            <a:ext cx="428628" cy="496305"/>
          </a:xfrm>
          <a:prstGeom prst="rect">
            <a:avLst/>
          </a:prstGeom>
        </p:spPr>
      </p:pic>
      <p:pic>
        <p:nvPicPr>
          <p:cNvPr id="13" name="圖片 12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143380"/>
            <a:ext cx="428628" cy="496305"/>
          </a:xfrm>
          <a:prstGeom prst="rect">
            <a:avLst/>
          </a:prstGeom>
        </p:spPr>
      </p:pic>
      <p:pic>
        <p:nvPicPr>
          <p:cNvPr id="14" name="圖片 13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143380"/>
            <a:ext cx="428628" cy="496305"/>
          </a:xfrm>
          <a:prstGeom prst="rect">
            <a:avLst/>
          </a:prstGeom>
        </p:spPr>
      </p:pic>
      <p:pic>
        <p:nvPicPr>
          <p:cNvPr id="16" name="圖片 15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714752"/>
            <a:ext cx="428628" cy="496305"/>
          </a:xfrm>
          <a:prstGeom prst="rect">
            <a:avLst/>
          </a:prstGeom>
        </p:spPr>
      </p:pic>
      <p:pic>
        <p:nvPicPr>
          <p:cNvPr id="17" name="圖片 16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647075"/>
            <a:ext cx="428628" cy="496305"/>
          </a:xfrm>
          <a:prstGeom prst="rect">
            <a:avLst/>
          </a:prstGeom>
        </p:spPr>
      </p:pic>
      <p:pic>
        <p:nvPicPr>
          <p:cNvPr id="18" name="圖片 17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643314"/>
            <a:ext cx="428628" cy="496305"/>
          </a:xfrm>
          <a:prstGeom prst="rect">
            <a:avLst/>
          </a:prstGeom>
        </p:spPr>
      </p:pic>
      <p:pic>
        <p:nvPicPr>
          <p:cNvPr id="19" name="圖片 18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643314"/>
            <a:ext cx="428628" cy="496305"/>
          </a:xfrm>
          <a:prstGeom prst="rect">
            <a:avLst/>
          </a:prstGeom>
        </p:spPr>
      </p:pic>
      <p:pic>
        <p:nvPicPr>
          <p:cNvPr id="20" name="圖片 19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3643314"/>
            <a:ext cx="428628" cy="496305"/>
          </a:xfrm>
          <a:prstGeom prst="rect">
            <a:avLst/>
          </a:prstGeom>
        </p:spPr>
      </p:pic>
      <p:pic>
        <p:nvPicPr>
          <p:cNvPr id="21" name="圖片 20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6" y="3714752"/>
            <a:ext cx="428628" cy="496305"/>
          </a:xfrm>
          <a:prstGeom prst="rect">
            <a:avLst/>
          </a:prstGeom>
        </p:spPr>
      </p:pic>
      <p:pic>
        <p:nvPicPr>
          <p:cNvPr id="22" name="圖片 21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6000768"/>
            <a:ext cx="428628" cy="496305"/>
          </a:xfrm>
          <a:prstGeom prst="rect">
            <a:avLst/>
          </a:prstGeom>
        </p:spPr>
      </p:pic>
      <p:pic>
        <p:nvPicPr>
          <p:cNvPr id="23" name="圖片 22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575769"/>
            <a:ext cx="428628" cy="496305"/>
          </a:xfrm>
          <a:prstGeom prst="rect">
            <a:avLst/>
          </a:prstGeom>
        </p:spPr>
      </p:pic>
      <p:pic>
        <p:nvPicPr>
          <p:cNvPr id="24" name="圖片 23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647207"/>
            <a:ext cx="428628" cy="496305"/>
          </a:xfrm>
          <a:prstGeom prst="rect">
            <a:avLst/>
          </a:prstGeom>
        </p:spPr>
      </p:pic>
      <p:pic>
        <p:nvPicPr>
          <p:cNvPr id="25" name="圖片 24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6" y="4575769"/>
            <a:ext cx="428628" cy="496305"/>
          </a:xfrm>
          <a:prstGeom prst="rect">
            <a:avLst/>
          </a:prstGeom>
        </p:spPr>
      </p:pic>
      <p:pic>
        <p:nvPicPr>
          <p:cNvPr id="26" name="圖片 25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6004529"/>
            <a:ext cx="428628" cy="496305"/>
          </a:xfrm>
          <a:prstGeom prst="rect">
            <a:avLst/>
          </a:prstGeom>
        </p:spPr>
      </p:pic>
      <p:pic>
        <p:nvPicPr>
          <p:cNvPr id="27" name="圖片 26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357430"/>
            <a:ext cx="428628" cy="496305"/>
          </a:xfrm>
          <a:prstGeom prst="rect">
            <a:avLst/>
          </a:prstGeom>
        </p:spPr>
      </p:pic>
      <p:pic>
        <p:nvPicPr>
          <p:cNvPr id="28" name="圖片 27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071810"/>
            <a:ext cx="428628" cy="496305"/>
          </a:xfrm>
          <a:prstGeom prst="rect">
            <a:avLst/>
          </a:prstGeom>
        </p:spPr>
      </p:pic>
      <p:pic>
        <p:nvPicPr>
          <p:cNvPr id="29" name="圖片 28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3071810"/>
            <a:ext cx="428628" cy="496305"/>
          </a:xfrm>
          <a:prstGeom prst="rect">
            <a:avLst/>
          </a:prstGeom>
        </p:spPr>
      </p:pic>
      <p:pic>
        <p:nvPicPr>
          <p:cNvPr id="30" name="圖片 29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6" y="3071810"/>
            <a:ext cx="428628" cy="496305"/>
          </a:xfrm>
          <a:prstGeom prst="rect">
            <a:avLst/>
          </a:prstGeom>
        </p:spPr>
      </p:pic>
      <p:pic>
        <p:nvPicPr>
          <p:cNvPr id="31" name="圖片 30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6004529"/>
            <a:ext cx="428628" cy="496305"/>
          </a:xfrm>
          <a:prstGeom prst="rect">
            <a:avLst/>
          </a:prstGeom>
        </p:spPr>
      </p:pic>
      <p:pic>
        <p:nvPicPr>
          <p:cNvPr id="32" name="圖片 31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6004529"/>
            <a:ext cx="428628" cy="496305"/>
          </a:xfrm>
          <a:prstGeom prst="rect">
            <a:avLst/>
          </a:prstGeom>
        </p:spPr>
      </p:pic>
      <p:pic>
        <p:nvPicPr>
          <p:cNvPr id="33" name="圖片 32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540" y="4581128"/>
            <a:ext cx="428628" cy="496305"/>
          </a:xfrm>
          <a:prstGeom prst="rect">
            <a:avLst/>
          </a:prstGeom>
        </p:spPr>
      </p:pic>
      <p:pic>
        <p:nvPicPr>
          <p:cNvPr id="34" name="圖片 33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581128"/>
            <a:ext cx="428628" cy="496305"/>
          </a:xfrm>
          <a:prstGeom prst="rect">
            <a:avLst/>
          </a:prstGeom>
        </p:spPr>
      </p:pic>
      <p:pic>
        <p:nvPicPr>
          <p:cNvPr id="35" name="圖片 34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00" y="4653136"/>
            <a:ext cx="428628" cy="496305"/>
          </a:xfrm>
          <a:prstGeom prst="rect">
            <a:avLst/>
          </a:prstGeom>
        </p:spPr>
      </p:pic>
      <p:pic>
        <p:nvPicPr>
          <p:cNvPr id="36" name="圖片 35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84" y="5517232"/>
            <a:ext cx="428628" cy="496305"/>
          </a:xfrm>
          <a:prstGeom prst="rect">
            <a:avLst/>
          </a:prstGeom>
        </p:spPr>
      </p:pic>
      <p:pic>
        <p:nvPicPr>
          <p:cNvPr id="37" name="圖片 36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524983"/>
            <a:ext cx="428628" cy="496305"/>
          </a:xfrm>
          <a:prstGeom prst="rect">
            <a:avLst/>
          </a:prstGeom>
        </p:spPr>
      </p:pic>
      <p:pic>
        <p:nvPicPr>
          <p:cNvPr id="38" name="圖片 37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6461087"/>
            <a:ext cx="428628" cy="496305"/>
          </a:xfrm>
          <a:prstGeom prst="rect">
            <a:avLst/>
          </a:prstGeom>
        </p:spPr>
      </p:pic>
      <p:pic>
        <p:nvPicPr>
          <p:cNvPr id="39" name="圖片 38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836" y="5020927"/>
            <a:ext cx="428628" cy="496305"/>
          </a:xfrm>
          <a:prstGeom prst="rect">
            <a:avLst/>
          </a:prstGeom>
        </p:spPr>
      </p:pic>
      <p:pic>
        <p:nvPicPr>
          <p:cNvPr id="40" name="圖片 39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96" y="4084823"/>
            <a:ext cx="428628" cy="496305"/>
          </a:xfrm>
          <a:prstGeom prst="rect">
            <a:avLst/>
          </a:prstGeom>
        </p:spPr>
      </p:pic>
      <p:pic>
        <p:nvPicPr>
          <p:cNvPr id="41" name="圖片 40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156831"/>
            <a:ext cx="428628" cy="496305"/>
          </a:xfrm>
          <a:prstGeom prst="rect">
            <a:avLst/>
          </a:prstGeom>
        </p:spPr>
      </p:pic>
      <p:pic>
        <p:nvPicPr>
          <p:cNvPr id="42" name="圖片 41" descr="下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828" y="4156831"/>
            <a:ext cx="428628" cy="4963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茶包歷史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zh-HK" sz="3200" dirty="0"/>
              <a:t>歷史</a:t>
            </a:r>
          </a:p>
          <a:p>
            <a:r>
              <a:rPr lang="zh-TW" altLang="zh-HK" sz="3200" dirty="0"/>
              <a:t>茶包最早是由一個叫</a:t>
            </a:r>
            <a:r>
              <a:rPr lang="en-US" altLang="zh-HK" sz="3200" dirty="0"/>
              <a:t> Thomas Sullivan </a:t>
            </a:r>
            <a:r>
              <a:rPr lang="zh-TW" altLang="zh-HK" sz="3200" dirty="0"/>
              <a:t>的美國茶葉進口商在</a:t>
            </a:r>
            <a:r>
              <a:rPr lang="en-US" altLang="zh-HK" sz="3200" dirty="0"/>
              <a:t>1908</a:t>
            </a:r>
            <a:r>
              <a:rPr lang="zh-TW" altLang="zh-HK" sz="3200" dirty="0"/>
              <a:t>年的偶然發明。他用絲袋將茶葉包裹，方便向購買者展示商品。而顧客們則陰差陽錯地將全部的茶葉連同袋子一起泡到茶壺中去，並相信</a:t>
            </a:r>
            <a:r>
              <a:rPr lang="en-US" altLang="zh-HK" sz="3200" dirty="0"/>
              <a:t> Thomas Sullivan </a:t>
            </a:r>
            <a:r>
              <a:rPr lang="zh-TW" altLang="zh-HK" sz="3200" dirty="0"/>
              <a:t>也有如此的意圖。於是茶包就這樣被發明了出來。</a:t>
            </a:r>
          </a:p>
          <a:p>
            <a:r>
              <a:rPr lang="zh-TW" altLang="zh-HK" sz="3200" dirty="0"/>
              <a:t>茶包在商業上批量生產是在美國的</a:t>
            </a:r>
            <a:r>
              <a:rPr lang="en-US" altLang="zh-HK" sz="3200" dirty="0"/>
              <a:t>20</a:t>
            </a:r>
            <a:r>
              <a:rPr lang="zh-TW" altLang="zh-HK" sz="3200" dirty="0"/>
              <a:t>世紀</a:t>
            </a:r>
            <a:r>
              <a:rPr lang="en-US" altLang="zh-HK" sz="3200" dirty="0"/>
              <a:t>20</a:t>
            </a:r>
            <a:r>
              <a:rPr lang="zh-TW" altLang="zh-HK" sz="3200" dirty="0"/>
              <a:t>年代，而袋子的材質則從絲變成了薄紗布，最後定型為紙制。</a:t>
            </a:r>
            <a:r>
              <a:rPr lang="en-US" altLang="zh-HK" sz="3200" dirty="0"/>
              <a:t>20</a:t>
            </a:r>
            <a:r>
              <a:rPr lang="zh-TW" altLang="zh-HK" sz="3200" dirty="0"/>
              <a:t>世紀</a:t>
            </a:r>
            <a:r>
              <a:rPr lang="en-US" altLang="zh-HK" sz="3200" dirty="0"/>
              <a:t>60</a:t>
            </a:r>
            <a:r>
              <a:rPr lang="zh-TW" altLang="zh-HK" sz="3200" dirty="0"/>
              <a:t>年代，茶包逐漸在英國普及，到如今，英國</a:t>
            </a:r>
            <a:r>
              <a:rPr lang="en-US" altLang="zh-HK" sz="3200" dirty="0"/>
              <a:t>85%</a:t>
            </a:r>
            <a:r>
              <a:rPr lang="zh-TW" altLang="zh-HK" sz="3200" dirty="0"/>
              <a:t>的茶葉消耗是以茶包形式出現的。</a:t>
            </a:r>
          </a:p>
          <a:p>
            <a:r>
              <a:rPr lang="zh-TW" altLang="zh-HK" sz="3200" dirty="0"/>
              <a:t>一包好的茶包，袋內必然有足夠的空間以便沏泡，才能媲美散裝的茶葉。然而茶包卻常常因為品質低劣的茶葉（又小又髒，並且被雜亂混合的茶葉），會在砌泡過程中釋放更多的丹寧，使得泡製出來的茶在口味上品嘗起來更加澀，因此被冠以劣質的稱號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3942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茶包形狀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HK" sz="2800" dirty="0"/>
              <a:t>形狀</a:t>
            </a:r>
          </a:p>
          <a:p>
            <a:r>
              <a:rPr lang="zh-TW" altLang="zh-HK" sz="2800" dirty="0"/>
              <a:t>一般來說，茶包是方形或者是矩形的。最近，圓形和三角形的包裝出現在市場上，並變得普遍起來。生產商們已經不只一次地聲稱改進了茶包的品質，但人們都懷疑他們是否真的作了關鍵的改進。</a:t>
            </a:r>
          </a:p>
          <a:p>
            <a:r>
              <a:rPr lang="zh-TW" altLang="zh-HK" sz="2800" dirty="0"/>
              <a:t>許多人認為用散裝的茶葉泡茶能泡出更好的茶來，並且相信泡茶是一種美好的享受。而茶包則很少或完全不能提供這些不但是物質上的更是精神上功能。自己調和茶葉，沏泡散裝茶比茶包更能發揮自己的創造力。</a:t>
            </a:r>
          </a:p>
          <a:p>
            <a:r>
              <a:rPr lang="zh-TW" altLang="zh-HK" sz="2800" dirty="0"/>
              <a:t>茶包的製造觀念被一些咖啡製造商引進，被應用於咖啡。儘管其市場穿透力沒有那麼大那麼廣闊（和速溶咖啡形成鮮明對比）。</a:t>
            </a:r>
          </a:p>
          <a:p>
            <a:r>
              <a:rPr lang="zh-TW" altLang="zh-HK" sz="2800" dirty="0"/>
              <a:t>茶包一般運用紙或者錫紙包裝，並且有印有商標等信息。現在有部分人有收集茶包包裝的喜好。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84460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意念及目的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現時這個生活節奏急速的社會，己經比較少人會用茶葉來泡茶，取而代之的是茶包，因為使用茶包比使用茶葉泡茶比較省時、方便，我們組做的「鐵觀音茶包大比拼」是為了研究出不同鐵觀音茶包的去油程度和</a:t>
            </a:r>
            <a:r>
              <a:rPr lang="en-US" altLang="zh-TW" dirty="0"/>
              <a:t>pH</a:t>
            </a:r>
            <a:r>
              <a:rPr lang="zh-TW" altLang="en-US" dirty="0"/>
              <a:t>值，我們並會做一些問卷來調查老師對各種鐵觀音茶包的喜愛程度。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步驟及材料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100" dirty="0"/>
              <a:t>實驗名稱：測試各種的</a:t>
            </a:r>
            <a:r>
              <a:rPr lang="zh-TW" altLang="zh-HK" sz="2100" dirty="0"/>
              <a:t>茶包</a:t>
            </a:r>
            <a:r>
              <a:rPr lang="en-US" altLang="zh-HK" sz="2100" dirty="0"/>
              <a:t>p</a:t>
            </a:r>
            <a:r>
              <a:rPr lang="en-US" altLang="zh-TW" sz="2100" dirty="0"/>
              <a:t>H</a:t>
            </a:r>
            <a:r>
              <a:rPr lang="zh-TW" altLang="zh-HK" sz="2100" dirty="0"/>
              <a:t>值</a:t>
            </a:r>
          </a:p>
          <a:p>
            <a:r>
              <a:rPr lang="zh-TW" altLang="zh-HK" sz="2100" dirty="0"/>
              <a:t>實驗材料：</a:t>
            </a:r>
            <a:endParaRPr lang="en-US" altLang="zh-TW" sz="2100" dirty="0"/>
          </a:p>
          <a:p>
            <a:r>
              <a:rPr lang="en-US" altLang="zh-HK" sz="2100" dirty="0"/>
              <a:t> 1.</a:t>
            </a:r>
            <a:r>
              <a:rPr lang="zh-TW" altLang="zh-HK" sz="2100" dirty="0"/>
              <a:t>茶包</a:t>
            </a:r>
            <a:r>
              <a:rPr lang="en-US" altLang="zh-HK" sz="2100" dirty="0"/>
              <a:t>(</a:t>
            </a:r>
            <a:r>
              <a:rPr lang="zh-TW" altLang="zh-HK" sz="2100" dirty="0"/>
              <a:t>陸羽茶包、佳之選茶包、</a:t>
            </a:r>
            <a:r>
              <a:rPr lang="zh-TW" altLang="en-US" sz="2100" dirty="0"/>
              <a:t>御若</a:t>
            </a:r>
            <a:r>
              <a:rPr lang="zh-TW" altLang="zh-HK" sz="2100" dirty="0"/>
              <a:t>茶包、</a:t>
            </a:r>
            <a:r>
              <a:rPr lang="en-US" altLang="zh-HK" sz="2100" dirty="0"/>
              <a:t>Lipton</a:t>
            </a:r>
            <a:r>
              <a:rPr lang="zh-TW" altLang="zh-HK" sz="2100" dirty="0"/>
              <a:t>茶包</a:t>
            </a:r>
            <a:r>
              <a:rPr lang="en-US" altLang="zh-HK" sz="2100" dirty="0"/>
              <a:t>)</a:t>
            </a:r>
            <a:endParaRPr lang="zh-TW" altLang="zh-HK" sz="2100" dirty="0"/>
          </a:p>
          <a:p>
            <a:r>
              <a:rPr lang="en-US" altLang="zh-HK" sz="2100" dirty="0"/>
              <a:t>2.</a:t>
            </a:r>
            <a:r>
              <a:rPr lang="zh-TW" altLang="zh-HK" sz="2100" dirty="0"/>
              <a:t>膠杯</a:t>
            </a:r>
            <a:r>
              <a:rPr lang="en-US" altLang="zh-HK" sz="2100" dirty="0"/>
              <a:t>(</a:t>
            </a:r>
            <a:r>
              <a:rPr lang="en-US" altLang="zh-TW" sz="2100" dirty="0"/>
              <a:t>4</a:t>
            </a:r>
            <a:r>
              <a:rPr lang="zh-TW" altLang="zh-HK" sz="2100" dirty="0"/>
              <a:t>個</a:t>
            </a:r>
            <a:r>
              <a:rPr lang="en-US" altLang="zh-HK" sz="2100" dirty="0"/>
              <a:t>)</a:t>
            </a:r>
            <a:endParaRPr lang="zh-TW" altLang="zh-HK" sz="2100" dirty="0"/>
          </a:p>
          <a:p>
            <a:r>
              <a:rPr lang="en-US" altLang="zh-HK" sz="2100" dirty="0"/>
              <a:t>3.</a:t>
            </a:r>
            <a:r>
              <a:rPr lang="zh-TW" altLang="zh-HK" sz="2100" dirty="0"/>
              <a:t>熱水</a:t>
            </a:r>
            <a:endParaRPr lang="en-US" altLang="zh-TW" sz="2100" dirty="0"/>
          </a:p>
          <a:p>
            <a:r>
              <a:rPr lang="zh-TW" altLang="zh-HK" sz="2100" dirty="0"/>
              <a:t>實驗步驟：</a:t>
            </a:r>
            <a:endParaRPr lang="en-US" altLang="zh-TW" sz="2100" dirty="0"/>
          </a:p>
          <a:p>
            <a:pPr lvl="0"/>
            <a:r>
              <a:rPr lang="zh-TW" altLang="zh-HK" sz="2100" dirty="0"/>
              <a:t>用水沖泡</a:t>
            </a:r>
            <a:r>
              <a:rPr lang="en-US" altLang="zh-HK" sz="2100" dirty="0"/>
              <a:t>4</a:t>
            </a:r>
            <a:r>
              <a:rPr lang="zh-TW" altLang="zh-HK" sz="2100" dirty="0"/>
              <a:t>款不同茶包</a:t>
            </a:r>
          </a:p>
          <a:p>
            <a:pPr lvl="0"/>
            <a:r>
              <a:rPr lang="zh-TW" altLang="zh-HK" sz="2100" dirty="0"/>
              <a:t>用</a:t>
            </a:r>
            <a:r>
              <a:rPr lang="en-US" altLang="zh-HK" sz="2100" dirty="0"/>
              <a:t>pH</a:t>
            </a:r>
            <a:r>
              <a:rPr lang="zh-TW" altLang="zh-HK" sz="2100" dirty="0"/>
              <a:t>值試紙測試不同茶包沖泡出的茶的</a:t>
            </a:r>
            <a:r>
              <a:rPr lang="en-US" altLang="zh-HK" sz="2100" dirty="0"/>
              <a:t>pH</a:t>
            </a:r>
            <a:r>
              <a:rPr lang="zh-TW" altLang="zh-HK" sz="2100" dirty="0"/>
              <a:t>值</a:t>
            </a:r>
          </a:p>
          <a:p>
            <a:pPr lvl="0"/>
            <a:r>
              <a:rPr lang="zh-TW" altLang="zh-HK" sz="2100" dirty="0"/>
              <a:t>拍照並紀綠數據</a:t>
            </a:r>
          </a:p>
          <a:p>
            <a:endParaRPr lang="zh-TW" altLang="en-US" sz="21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pH</a:t>
            </a:r>
            <a:r>
              <a:rPr lang="zh-TW" altLang="en-US" dirty="0"/>
              <a:t>值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72770"/>
              </p:ext>
            </p:extLst>
          </p:nvPr>
        </p:nvGraphicFramePr>
        <p:xfrm>
          <a:off x="457200" y="1882774"/>
          <a:ext cx="8229600" cy="364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3605047874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1927705"/>
                    </a:ext>
                  </a:extLst>
                </a:gridCol>
              </a:tblGrid>
              <a:tr h="729456">
                <a:tc>
                  <a:txBody>
                    <a:bodyPr/>
                    <a:lstStyle/>
                    <a:p>
                      <a:r>
                        <a:rPr lang="zh-TW" altLang="en-US" dirty="0"/>
                        <a:t>茶包牌子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pH</a:t>
                      </a:r>
                      <a:r>
                        <a:rPr lang="zh-TW" altLang="en-US" dirty="0"/>
                        <a:t>值</a:t>
                      </a:r>
                      <a:endParaRPr lang="zh-HK" altLang="en-US" dirty="0"/>
                    </a:p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592482"/>
                  </a:ext>
                </a:extLst>
              </a:tr>
              <a:tr h="729456">
                <a:tc>
                  <a:txBody>
                    <a:bodyPr/>
                    <a:lstStyle/>
                    <a:p>
                      <a:r>
                        <a:rPr lang="zh-TW" altLang="zh-HK" sz="1800" dirty="0"/>
                        <a:t>陸羽茶包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杯</a:t>
                      </a:r>
                      <a:r>
                        <a:rPr lang="en-US" altLang="zh-TW" sz="1800" dirty="0"/>
                        <a:t>A)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8416854"/>
                  </a:ext>
                </a:extLst>
              </a:tr>
              <a:tr h="729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御若</a:t>
                      </a:r>
                      <a:r>
                        <a:rPr lang="zh-TW" altLang="zh-HK" sz="1800" dirty="0"/>
                        <a:t>茶包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杯</a:t>
                      </a:r>
                      <a:r>
                        <a:rPr lang="en-US" altLang="zh-TW" sz="1800" dirty="0"/>
                        <a:t>B)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8041544"/>
                  </a:ext>
                </a:extLst>
              </a:tr>
              <a:tr h="729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佳</a:t>
                      </a:r>
                      <a:r>
                        <a:rPr lang="zh-TW" altLang="zh-HK" sz="1800" dirty="0"/>
                        <a:t>之選茶包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杯</a:t>
                      </a:r>
                      <a:r>
                        <a:rPr lang="en-US" altLang="zh-TW" sz="1800" dirty="0"/>
                        <a:t>C)</a:t>
                      </a:r>
                      <a:endParaRPr lang="zh-HK" altLang="en-US" dirty="0"/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3401865"/>
                  </a:ext>
                </a:extLst>
              </a:tr>
              <a:tr h="729456"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Lipton</a:t>
                      </a:r>
                      <a:r>
                        <a:rPr lang="zh-TW" altLang="zh-HK" sz="1800" dirty="0"/>
                        <a:t>茶包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杯</a:t>
                      </a:r>
                      <a:r>
                        <a:rPr lang="en-US" altLang="zh-TW" sz="1800" dirty="0"/>
                        <a:t>D)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251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451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/>
          <a:lstStyle/>
          <a:p>
            <a:r>
              <a:rPr lang="zh-TW" altLang="en-US" dirty="0"/>
              <a:t>實驗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過程</a:t>
            </a:r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071546"/>
            <a:ext cx="3028952" cy="227171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142908" y="328612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沒放茶包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071546"/>
            <a:ext cx="3071834" cy="2303876"/>
          </a:xfrm>
        </p:spPr>
      </p:pic>
      <p:sp>
        <p:nvSpPr>
          <p:cNvPr id="6" name="文字方塊 5"/>
          <p:cNvSpPr txBox="1"/>
          <p:nvPr/>
        </p:nvSpPr>
        <p:spPr>
          <a:xfrm>
            <a:off x="4857752" y="3357562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剛放茶包</a:t>
            </a:r>
            <a:endParaRPr lang="zh-HK" altLang="en-US" dirty="0"/>
          </a:p>
        </p:txBody>
      </p:sp>
      <p:pic>
        <p:nvPicPr>
          <p:cNvPr id="9" name="內容版面配置區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714752"/>
            <a:ext cx="3555533" cy="26666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14282" y="6357958"/>
            <a:ext cx="3571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放茶包後</a:t>
            </a:r>
            <a:r>
              <a:rPr lang="en-US" altLang="zh-TW" dirty="0"/>
              <a:t>30</a:t>
            </a:r>
            <a:r>
              <a:rPr lang="zh-TW" altLang="en-US" dirty="0"/>
              <a:t>秒</a:t>
            </a:r>
            <a:endParaRPr lang="zh-HK" altLang="en-US" dirty="0"/>
          </a:p>
        </p:txBody>
      </p:sp>
      <p:pic>
        <p:nvPicPr>
          <p:cNvPr id="11" name="內容版面配置區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714752"/>
            <a:ext cx="3571900" cy="267892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786314" y="635795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放茶包後</a:t>
            </a:r>
            <a:r>
              <a:rPr lang="en-US" altLang="zh-TW" dirty="0"/>
              <a:t>4</a:t>
            </a:r>
            <a:r>
              <a:rPr lang="zh-TW" altLang="en-US" dirty="0"/>
              <a:t>分鐘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33019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688</TotalTime>
  <Words>2400</Words>
  <Application>Microsoft Office PowerPoint</Application>
  <PresentationFormat>如螢幕大小 (4:3)</PresentationFormat>
  <Paragraphs>158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神韻</vt:lpstr>
      <vt:lpstr>茶包大比拼</vt:lpstr>
      <vt:lpstr>目錄</vt:lpstr>
      <vt:lpstr>茶包資料</vt:lpstr>
      <vt:lpstr>茶包歷史</vt:lpstr>
      <vt:lpstr>茶包形狀</vt:lpstr>
      <vt:lpstr>意念及目的</vt:lpstr>
      <vt:lpstr>實驗(一)步驟及材料</vt:lpstr>
      <vt:lpstr>pH值</vt:lpstr>
      <vt:lpstr>實驗(一)過程</vt:lpstr>
      <vt:lpstr>實驗(一)分析</vt:lpstr>
      <vt:lpstr>實驗(二)步驟及材料</vt:lpstr>
      <vt:lpstr>實驗(二)過程</vt:lpstr>
      <vt:lpstr>學生分析(一)</vt:lpstr>
      <vt:lpstr>老師分析(一)</vt:lpstr>
      <vt:lpstr>學生分析(二)</vt:lpstr>
      <vt:lpstr>老師分析(二)</vt:lpstr>
      <vt:lpstr>學生分析(三)</vt:lpstr>
      <vt:lpstr>老師分析(三)</vt:lpstr>
      <vt:lpstr>學生分析(四)</vt:lpstr>
      <vt:lpstr>老師分析(四)</vt:lpstr>
      <vt:lpstr>學生分析(五)</vt:lpstr>
      <vt:lpstr>老師分析(五)</vt:lpstr>
      <vt:lpstr>同學分析(六)</vt:lpstr>
      <vt:lpstr>老師分析(六)</vt:lpstr>
      <vt:lpstr>同學分析(七)</vt:lpstr>
      <vt:lpstr>老師分析(七)</vt:lpstr>
      <vt:lpstr>江希嵐感想</vt:lpstr>
      <vt:lpstr>布曉彤感想</vt:lpstr>
      <vt:lpstr>梁嘉俊感想</vt:lpstr>
      <vt:lpstr>李卓樂感想</vt:lpstr>
      <vt:lpstr>袁僑駿感想</vt:lpstr>
      <vt:lpstr>張宇君感想</vt:lpstr>
      <vt:lpstr>總結</vt:lpstr>
      <vt:lpstr>建議</vt:lpstr>
      <vt:lpstr>分工表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茶包大比拼</dc:title>
  <dc:creator>6e28</dc:creator>
  <cp:lastModifiedBy>plkfcmps</cp:lastModifiedBy>
  <cp:revision>50</cp:revision>
  <dcterms:created xsi:type="dcterms:W3CDTF">2006-08-16T00:00:00Z</dcterms:created>
  <dcterms:modified xsi:type="dcterms:W3CDTF">2017-07-14T02:27:13Z</dcterms:modified>
</cp:coreProperties>
</file>